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59" r:id="rId5"/>
    <p:sldId id="266" r:id="rId6"/>
    <p:sldId id="267" r:id="rId7"/>
    <p:sldId id="268" r:id="rId8"/>
    <p:sldId id="262" r:id="rId9"/>
    <p:sldId id="269" r:id="rId10"/>
    <p:sldId id="286" r:id="rId11"/>
    <p:sldId id="270" r:id="rId12"/>
    <p:sldId id="273" r:id="rId13"/>
    <p:sldId id="291" r:id="rId14"/>
    <p:sldId id="294" r:id="rId15"/>
    <p:sldId id="292" r:id="rId16"/>
    <p:sldId id="288" r:id="rId17"/>
    <p:sldId id="289" r:id="rId18"/>
    <p:sldId id="295" r:id="rId19"/>
    <p:sldId id="287" r:id="rId20"/>
    <p:sldId id="274" r:id="rId21"/>
    <p:sldId id="293" r:id="rId22"/>
    <p:sldId id="282" r:id="rId23"/>
    <p:sldId id="283" r:id="rId24"/>
    <p:sldId id="284" r:id="rId25"/>
    <p:sldId id="277" r:id="rId26"/>
    <p:sldId id="285" r:id="rId27"/>
    <p:sldId id="276" r:id="rId28"/>
    <p:sldId id="27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B8287-46F3-4554-A0F6-972C2AD957D2}" v="1939" dt="2022-02-11T11:22:40.229"/>
    <p1510:client id="{312D8C0F-0450-4F02-86D0-FC77238D3144}" v="743" dt="2022-02-11T11:12:45.739"/>
    <p1510:client id="{4BE15889-C840-49C3-A32E-88779E2DFD5B}" v="478" dt="2022-02-11T11:23:15.205"/>
    <p1510:client id="{9982E9DD-79B9-4DFC-BA18-66D8160D08BA}" v="1990" dt="2022-02-11T01:06:01.987"/>
    <p1510:client id="{C2DE8ACF-7852-43E0-8740-68D90E0338CA}" v="627" dt="2022-02-11T03:32:49.315"/>
    <p1510:client id="{DBD8C547-A315-4659-8B67-51D5A7360283}" v="724" dt="2022-02-10T22:12:18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11:16:39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8682 4080 16383 0 0,'2'0'0'0'0,"1"0"0"0"0,5 0 0 0 0,4 0 0 0 0,7 0 0 0 0,3 0 0 0 0,3 0 0 0 0,3 0 0 0 0,3 0 0 0 0,4 0 0 0 0,1 0 0 0 0,2 0 0 0 0,-2 0 0 0 0,0 0 0 0 0,-1 0 0 0 0,-1 0 0 0 0,-4 0 0 0 0,-4 0 0 0 0,-6 0 0 0 0,-2 0 0 0 0,-3 0 0 0 0,-2 0 0 0 0,-2 0 0 0 0,-1 0 0 0 0,-1 1 0 0 0,0 1 0 0 0,-1 1 0 0 0,0 1 0 0 0,-1 0 0 0 0,0 0 0 0 0,-2 1 0 0 0,0-1 0 0 0,-1 1 0 0 0,1-1 0 0 0,1 0 0 0 0,-1-1 0 0 0,1 1 0 0 0,-1 0 0 0 0,0 0 0 0 0,1 0 0 0 0,1 1 0 0 0,0-2 0 0 0,2-1 0 0 0,-1 0 0 0 0,4-2 0 0 0,0 2 0 0 0,3 0 0 0 0,1 0 0 0 0,1-1 0 0 0,-2 0 0 0 0,-1 0 0 0 0,-2-1 0 0 0,-1 2 0 0 0,-3 1 0 0 0,0 1 0 0 0,-1 1 0 0 0,-1-1 0 0 0,1-1 0 0 0,1 0 0 0 0,-2 0 0 0 0,-2 1 0 0 0,-1 1 0 0 0,-1 2 0 0 0,-1 0 0 0 0,-1 2 0 0 0,0 0 0 0 0,-1 3 0 0 0,1 2 0 0 0,0 4 0 0 0,0 1 0 0 0,0 3 0 0 0,-1 2 0 0 0,1 3 0 0 0,0-1 0 0 0,0 0 0 0 0,0 1 0 0 0,-1 1 0 0 0,-2-2 0 0 0,1 0 0 0 0,-2-2 0 0 0,0-1 0 0 0,1 0 0 0 0,0-1 0 0 0,2 0 0 0 0,0 0 0 0 0,1-2 0 0 0,0-1 0 0 0,0-2 0 0 0,0 0 0 0 0,0-2 0 0 0,0-1 0 0 0,0-2 0 0 0,0 1 0 0 0,0 0 0 0 0,0-1 0 0 0,0 0 0 0 0,0-2 0 0 0,0 0 0 0 0,0 0 0 0 0,0-1 0 0 0,0 0 0 0 0,0 0 0 0 0,0 0 0 0 0,0 0 0 0 0,0 1 0 0 0,0-1 0 0 0,0 0 0 0 0,0 0 0 0 0,0 1 0 0 0,0 1 0 0 0,0 1 0 0 0,0 0 0 0 0,0 0 0 0 0,0 1 0 0 0,0 0 0 0 0,0 2 0 0 0,0-1 0 0 0,0 0 0 0 0,0-2 0 0 0,0 0 0 0 0,0 0 0 0 0,0 1 0 0 0,0-1 0 0 0,-1-1 0 0 0,-3 0 0 0 0,-2-1 0 0 0,-1 0 0 0 0,-1-3 0 0 0,-1 1 0 0 0,-3-3 0 0 0,-1 0 0 0 0,1 0 0 0 0,-2-2 0 0 0,0-1 0 0 0,1-1 0 0 0,-2 0 0 0 0,1-1 0 0 0,-1 0 0 0 0,0-1 0 0 0,2 1 0 0 0,-2 0 0 0 0,1 0 0 0 0,1 0 0 0 0,1 0 0 0 0,1-2 0 0 0,1 0 0 0 0,2-2 0 0 0,1-1 0 0 0,1-2 0 0 0,1-1 0 0 0,-1 1 0 0 0,1 0 0 0 0,0 1 0 0 0,-1 2 0 0 0,0 1 0 0 0,-1 1 0 0 0,-1 2 0 0 0,0 0 0 0 0,-1 0 0 0 0,1 0 0 0 0,-1 0 0 0 0,0 1 0 0 0,0-1 0 0 0,0 0 0 0 0,0 0 0 0 0,0 0 0 0 0,0 0 0 0 0,0 0 0 0 0,0 2 0 0 0,0 0 0 0 0,0 1 0 0 0,0 1 0 0 0,2 1 0 0 0,-1-1 0 0 0,1 0 0 0 0,0 0 0 0 0,-1-1 0 0 0,-1 0 0 0 0,1 0 0 0 0,-1 1 0 0 0,-3-2 0 0 0,2 2 0 0 0,0-1 0 0 0,0-1 0 0 0,1 2 0 0 0,-1-1 0 0 0,1 0 0 0 0,0 0 0 0 0,0 0 0 0 0,0 0 0 0 0,0-1 0 0 0,0-1 0 0 0,0 0 0 0 0,0-1 0 0 0,0 0 0 0 0,0 0 0 0 0,0 0 0 0 0,0-1 0 0 0,0 1 0 0 0,0 0 0 0 0,0 2 0 0 0,0 0 0 0 0,0 0 0 0 0,0-1 0 0 0,-1 1 0 0 0,1-2 0 0 0,0 1 0 0 0,2-3 0 0 0,2-1 0 0 0,2-2 0 0 0,1-2 0 0 0,1-2 0 0 0,1 0 0 0 0,0 0 0 0 0,1-1 0 0 0,-1 0 0 0 0,0-1 0 0 0,0-2 0 0 0,1 1 0 0 0,-1 0 0 0 0,0 1 0 0 0,-2-1 0 0 0,-1-1 0 0 0,1 1 0 0 0,0 1 0 0 0,1 0 0 0 0,0 1 0 0 0,0 0 0 0 0,1-1 0 0 0,0-1 0 0 0,0 0 0 0 0,0 1 0 0 0,0 0 0 0 0,0 1 0 0 0,1 1 0 0 0,-1-1 0 0 0,0 1 0 0 0,0-2 0 0 0,0-1 0 0 0,0 0 0 0 0,0-1 0 0 0,0-1 0 0 0,0-1 0 0 0,0 0 0 0 0,0 1 0 0 0,0-1 0 0 0,0 1 0 0 0,0-1 0 0 0,0-3 0 0 0,0 0 0 0 0,0 0 0 0 0,0-3 0 0 0,-2-2 0 0 0,-1-1 0 0 0,1 0 0 0 0,0 1 0 0 0,1-1 0 0 0,-2 2 0 0 0,0 1 0 0 0,0 2 0 0 0,1 2 0 0 0,1 0 0 0 0,0 1 0 0 0,1 2 0 0 0,0 2 0 0 0,0 1 0 0 0,0 1 0 0 0,0 1 0 0 0,0 0 0 0 0,0 1 0 0 0,0-1 0 0 0,0 0 0 0 0,0 0 0 0 0,0 0 0 0 0,0 0 0 0 0,0 0 0 0 0,0 1 0 0 0,0-1 0 0 0,2 2 0 0 0,2 2 0 0 0,4 1 0 0 0,4 3 0 0 0,7 0 0 0 0,4 1 0 0 0,2 0 0 0 0,3 0 0 0 0,0 1 0 0 0,3-1 0 0 0,-1 0 0 0 0,1 1 0 0 0,0-1 0 0 0,0 0 0 0 0,-1 0 0 0 0,1 0 0 0 0,-1 0 0 0 0,1 0 0 0 0,-1 0 0 0 0,1 0 0 0 0,2 0 0 0 0,-2 0 0 0 0,-1 0 0 0 0,0 0 0 0 0,-1 0 0 0 0,2 0 0 0 0,-2 0 0 0 0,-1 0 0 0 0,-3 0 0 0 0,0 0 0 0 0,-4 0 0 0 0,-1 0 0 0 0,-3 0 0 0 0,-3 0 0 0 0,-2 0 0 0 0,-1 0 0 0 0,-1 0 0 0 0,-4 1 0 0 0,-6 2 0 0 0,-8 5 0 0 0,-5 5 0 0 0,-7 4 0 0 0,-5 3 0 0 0,-4 2 0 0 0,0 2 0 0 0,0-2 0 0 0,1 0 0 0 0,2-3 0 0 0,4-3 0 0 0,4-2 0 0 0,4-2 0 0 0,2-2 0 0 0,3-1 0 0 0,2 0 0 0 0,1-2 0 0 0,1 0 0 0 0,0-2 0 0 0,-2-1 0 0 0,1 0 0 0 0,-1 1 0 0 0,0 1 0 0 0,-1 1 0 0 0,0-1 0 0 0,-1 1 0 0 0,1-2 0 0 0,0 0 0 0 0,2 0 0 0 0,0 0 0 0 0,1-1 0 0 0,0 0 0 0 0,1 0 0 0 0,-2 1 0 0 0,0 0 0 0 0,-1 0 0 0 0,0 0 0 0 0,0 0 0 0 0,-1 0 0 0 0,-1 0 0 0 0,0 0 0 0 0,0 1 0 0 0,2 0 0 0 0,-1 0 0 0 0,1-1 0 0 0,0 1 0 0 0,-1 1 0 0 0,0-1 0 0 0,2 0 0 0 0,-1-1 0 0 0,2 1 0 0 0,-1 0 0 0 0,0-1 0 0 0,1 1 0 0 0,0 1 0 0 0,-2-1 0 0 0,2 0 0 0 0,-1-1 0 0 0,1 0 0 0 0,-1 0 0 0 0,0 0 0 0 0,-1-1 0 0 0,1 1 0 0 0,0-1 0 0 0,1 1 0 0 0,0-1 0 0 0,0-2 0 0 0,2-2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11:16:41.6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8689 4179 16383 0 0,'0'-1'0'0'0,"0"1"0"0"0,0 4 0 0 0,0 1 0 0 0,0 2 0 0 0,0 2 0 0 0,0 0 0 0 0,0 3 0 0 0,0 1 0 0 0,0 1 0 0 0,2 1 0 0 0,2 1 0 0 0,2 2 0 0 0,2-1 0 0 0,2 1 0 0 0,0-1 0 0 0,-1-3 0 0 0,-1 1 0 0 0,0 0 0 0 0,1-2 0 0 0,-2 1 0 0 0,0-1 0 0 0,0 0 0 0 0,1 1 0 0 0,1-1 0 0 0,0 2 0 0 0,1 0 0 0 0,0 1 0 0 0,-2-1 0 0 0,0-1 0 0 0,0-1 0 0 0,-2-2 0 0 0,1-1 0 0 0,-1 0 0 0 0,0-1 0 0 0,0 0 0 0 0,1 0 0 0 0,0 0 0 0 0,-1 0 0 0 0,1 0 0 0 0,0 1 0 0 0,1-1 0 0 0,0 0 0 0 0,0 0 0 0 0,0 1 0 0 0,-1-1 0 0 0,0 0 0 0 0,1 1 0 0 0,1-1 0 0 0,-1 0 0 0 0,1 0 0 0 0,1 3 0 0 0,-1 0 0 0 0,1 0 0 0 0,0 2 0 0 0,0 0 0 0 0,-2-1 0 0 0,0-1 0 0 0,0-1 0 0 0,-2-1 0 0 0,0 0 0 0 0,0-1 0 0 0,0 0 0 0 0,0 0 0 0 0,-1 0 0 0 0,-1 0 0 0 0,-1 1 0 0 0,1-1 0 0 0,0 0 0 0 0,0 0 0 0 0,-1 0 0 0 0,1-1 0 0 0,-1-3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11:22:20.5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10621 10647 16383 0 0,'0'-1'0'0'0,"1"-1"0"0"0,5 0 0 0 0,2 1 0 0 0,7 0 0 0 0,4 0 0 0 0,6 1 0 0 0,2 0 0 0 0,3 0 0 0 0,1 0 0 0 0,1 2 0 0 0,-1 1 0 0 0,-2 2 0 0 0,1 0 0 0 0,-2-1 0 0 0,0 0 0 0 0,-3 1 0 0 0,-1-2 0 0 0,-1 2 0 0 0,0-1 0 0 0,-1-1 0 0 0,-3 0 0 0 0,0 1 0 0 0,0-1 0 0 0,1 0 0 0 0,0 1 0 0 0,1 1 0 0 0,1-1 0 0 0,0 0 0 0 0,-2-1 0 0 0,-1 0 0 0 0,-2 1 0 0 0,-2-2 0 0 0,-2 0 0 0 0,-2 0 0 0 0,-1-2 0 0 0,-1 2 0 0 0,0 0 0 0 0,0 0 0 0 0,0-1 0 0 0,-1 2 0 0 0,1 0 0 0 0,0-1 0 0 0,0 0 0 0 0,0 0 0 0 0,0 1 0 0 0,0-1 0 0 0,0 2 0 0 0,0-1 0 0 0,0-1 0 0 0,0 0 0 0 0,0 0 0 0 0,0-2 0 0 0,0 0 0 0 0,0 0 0 0 0,-1 0 0 0 0,1 2 0 0 0,0-1 0 0 0,-1 1 0 0 0,-1-1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11:22:27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8015 10740 16383 0 0,'2'0'0'0'0,"3"0"0"0"0,6 0 0 0 0,3 0 0 0 0,5 0 0 0 0,1 0 0 0 0,3 1 0 0 0,-3 2 0 0 0,1 1 0 0 0,-3 1 0 0 0,-3-2 0 0 0,-2 0 0 0 0,-1-1 0 0 0,-2-1 0 0 0,-1-1 0 0 0,0 0 0 0 0,-1 0 0 0 0,0 0 0 0 0,0 0 0 0 0,0 0 0 0 0,0 0 0 0 0,-1 1 0 0 0,0 1 0 0 0,-1 0 0 0 0,2 0 0 0 0,0-1 0 0 0,0 1 0 0 0,1 1 0 0 0,0-1 0 0 0,0 0 0 0 0,0-1 0 0 0,1-1 0 0 0,-1 1 0 0 0,1-1 0 0 0,-1 0 0 0 0,0 0 0 0 0,1-1 0 0 0,-1 1 0 0 0,0 0 0 0 0,0 0 0 0 0,1 2 0 0 0,-1 0 0 0 0,0 0 0 0 0,0-1 0 0 0,0 1 0 0 0,-1-2 0 0 0,1 1 0 0 0,0-1 0 0 0,-1 0 0 0 0,-1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94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7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41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8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5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3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1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5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9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07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customXml" Target="../ink/ink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3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47557" y="269854"/>
            <a:ext cx="8063346" cy="1517773"/>
          </a:xfrm>
        </p:spPr>
        <p:txBody>
          <a:bodyPr>
            <a:normAutofit/>
          </a:bodyPr>
          <a:lstStyle/>
          <a:p>
            <a:r>
              <a:rPr lang="zh-CN" sz="4400">
                <a:ea typeface="+mj-lt"/>
                <a:cs typeface="+mj-lt"/>
              </a:rPr>
              <a:t>Malliavin calculus and its application in ﬁnancial mathematics</a:t>
            </a:r>
            <a:endParaRPr lang="zh-CN" sz="4400">
              <a:ea typeface="宋体"/>
              <a:cs typeface="Calibri Ligh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946034" y="4582658"/>
            <a:ext cx="2343229" cy="11430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zh-CN">
                <a:ea typeface="+mj-lt"/>
                <a:cs typeface="+mj-lt"/>
              </a:rPr>
              <a:t>Yeliang TANG </a:t>
            </a:r>
            <a:endParaRPr lang="zh-CN" altLang="en-US">
              <a:ea typeface="宋体"/>
              <a:cs typeface="+mj-lt"/>
            </a:endParaRPr>
          </a:p>
          <a:p>
            <a:r>
              <a:rPr lang="en-US" err="1">
                <a:ea typeface="+mj-lt"/>
                <a:cs typeface="+mj-lt"/>
              </a:rPr>
              <a:t>Nuoya</a:t>
            </a:r>
            <a:r>
              <a:rPr lang="en-US">
                <a:ea typeface="+mj-lt"/>
                <a:cs typeface="+mj-lt"/>
              </a:rPr>
              <a:t> SHAO </a:t>
            </a:r>
            <a:endParaRPr lang="zh-CN" altLang="en-US">
              <a:ea typeface="宋体"/>
              <a:cs typeface="+mj-lt"/>
            </a:endParaRPr>
          </a:p>
          <a:p>
            <a:r>
              <a:rPr lang="en-US" altLang="zh-CN" err="1">
                <a:ea typeface="+mj-lt"/>
                <a:cs typeface="+mj-lt"/>
              </a:rPr>
              <a:t>Zeyuan</a:t>
            </a:r>
            <a:r>
              <a:rPr lang="zh-CN" altLang="en-US">
                <a:ea typeface="+mj-lt"/>
                <a:cs typeface="+mj-lt"/>
              </a:rPr>
              <a:t> </a:t>
            </a:r>
            <a:r>
              <a:rPr lang="en-US" altLang="zh-CN">
                <a:ea typeface="+mj-lt"/>
                <a:cs typeface="+mj-lt"/>
              </a:rPr>
              <a:t>WU</a:t>
            </a:r>
            <a:endParaRPr lang="zh-CN">
              <a:ea typeface="宋体"/>
              <a:cs typeface="Calibri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B0D7E9-1F42-4D3E-8E0E-862065E9FA7D}"/>
              </a:ext>
            </a:extLst>
          </p:cNvPr>
          <p:cNvSpPr txBox="1"/>
          <p:nvPr/>
        </p:nvSpPr>
        <p:spPr>
          <a:xfrm>
            <a:off x="1858093" y="4393611"/>
            <a:ext cx="5823973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2400">
                <a:ea typeface="宋体"/>
                <a:cs typeface="Calibri"/>
              </a:rPr>
              <a:t>Université de Paris - M2MO  </a:t>
            </a:r>
            <a:endParaRPr lang="zh-CN" sz="2400">
              <a:ea typeface="宋体"/>
              <a:cs typeface="Calibri" panose="020F0502020204030204"/>
            </a:endParaRPr>
          </a:p>
          <a:p>
            <a:pPr algn="ctr"/>
            <a:r>
              <a:rPr lang="zh-CN" altLang="en-US" sz="2400">
                <a:ea typeface="宋体"/>
                <a:cs typeface="Calibri"/>
              </a:rPr>
              <a:t>Monte Carlo Methods for Finance</a:t>
            </a:r>
            <a:endParaRPr lang="zh-CN" sz="2400">
              <a:ea typeface="宋体"/>
              <a:cs typeface="Calibri" panose="020F0502020204030204"/>
            </a:endParaRPr>
          </a:p>
          <a:p>
            <a:pPr algn="ctr"/>
            <a:r>
              <a:rPr lang="zh-CN" altLang="en-US" sz="2400">
                <a:ea typeface="宋体"/>
                <a:cs typeface="Calibri"/>
              </a:rPr>
              <a:t>Professor: Frikha Noufel</a:t>
            </a:r>
          </a:p>
          <a:p>
            <a:pPr algn="ctr"/>
            <a:r>
              <a:rPr lang="zh-CN" altLang="en-US" sz="2400">
                <a:ea typeface="宋体"/>
                <a:cs typeface="Calibri"/>
              </a:rPr>
              <a:t>11/02/2022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B11F74-F8B6-48C0-8DA1-429E54940438}"/>
              </a:ext>
            </a:extLst>
          </p:cNvPr>
          <p:cNvSpPr/>
          <p:nvPr/>
        </p:nvSpPr>
        <p:spPr>
          <a:xfrm>
            <a:off x="1064454" y="3988346"/>
            <a:ext cx="10052537" cy="78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" descr="散点图&#10;&#10;已自动生成说明">
            <a:extLst>
              <a:ext uri="{FF2B5EF4-FFF2-40B4-BE49-F238E27FC236}">
                <a16:creationId xmlns:a16="http://schemas.microsoft.com/office/drawing/2014/main" id="{0AAD9729-7706-4765-9995-5AEE8131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92" y="2037563"/>
            <a:ext cx="7467600" cy="21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8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46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Malliavin calculus</a:t>
            </a:r>
            <a:r>
              <a:rPr lang="zh-CN" altLang="en-US" sz="2400">
                <a:ea typeface="宋体"/>
                <a:cs typeface="Calibri Light"/>
              </a:rPr>
              <a:t> : European call option</a:t>
            </a:r>
            <a:endParaRPr lang="en-US" altLang="zh-CN" sz="2400">
              <a:ea typeface="宋体"/>
              <a:cs typeface="Calibri Light"/>
            </a:endParaRPr>
          </a:p>
        </p:txBody>
      </p:sp>
      <p:pic>
        <p:nvPicPr>
          <p:cNvPr id="4" name="图片 5" descr="文本, 信件&#10;&#10;已自动生成说明">
            <a:extLst>
              <a:ext uri="{FF2B5EF4-FFF2-40B4-BE49-F238E27FC236}">
                <a16:creationId xmlns:a16="http://schemas.microsoft.com/office/drawing/2014/main" id="{81ECFDB2-22D1-4B19-B912-4AAD6273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1" y="2569544"/>
            <a:ext cx="5029199" cy="2784630"/>
          </a:xfrm>
          <a:prstGeom prst="rect">
            <a:avLst/>
          </a:prstGeom>
        </p:spPr>
      </p:pic>
      <p:pic>
        <p:nvPicPr>
          <p:cNvPr id="6" name="图片 6" descr="徽标&#10;&#10;已自动生成说明">
            <a:extLst>
              <a:ext uri="{FF2B5EF4-FFF2-40B4-BE49-F238E27FC236}">
                <a16:creationId xmlns:a16="http://schemas.microsoft.com/office/drawing/2014/main" id="{49167D22-A974-4533-A169-20EBDB3B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28" y="1412091"/>
            <a:ext cx="4221932" cy="5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0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46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Malliavin calculus</a:t>
            </a:r>
            <a:r>
              <a:rPr lang="zh-CN" altLang="en-US" sz="2400">
                <a:ea typeface="宋体"/>
                <a:cs typeface="Calibri Light"/>
              </a:rPr>
              <a:t> : European call option</a:t>
            </a:r>
            <a:endParaRPr lang="en-US" altLang="zh-CN" sz="2400">
              <a:ea typeface="宋体"/>
              <a:cs typeface="Calibri Light"/>
            </a:endParaRPr>
          </a:p>
        </p:txBody>
      </p:sp>
      <p:pic>
        <p:nvPicPr>
          <p:cNvPr id="2" name="图片 2" descr="文本, 信件&#10;&#10;已自动生成说明">
            <a:extLst>
              <a:ext uri="{FF2B5EF4-FFF2-40B4-BE49-F238E27FC236}">
                <a16:creationId xmlns:a16="http://schemas.microsoft.com/office/drawing/2014/main" id="{695DEB7C-2EF5-4BCF-8890-EDDCE86C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85" y="1206437"/>
            <a:ext cx="6934200" cy="2120048"/>
          </a:xfrm>
          <a:prstGeom prst="rect">
            <a:avLst/>
          </a:prstGeom>
        </p:spPr>
      </p:pic>
      <p:pic>
        <p:nvPicPr>
          <p:cNvPr id="4" name="图片 5">
            <a:extLst>
              <a:ext uri="{FF2B5EF4-FFF2-40B4-BE49-F238E27FC236}">
                <a16:creationId xmlns:a16="http://schemas.microsoft.com/office/drawing/2014/main" id="{697D5BDD-B303-49C7-9399-D8E169E8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093" y="3520402"/>
            <a:ext cx="5097585" cy="6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2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46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Malliavin calculus</a:t>
            </a:r>
            <a:r>
              <a:rPr lang="zh-CN" altLang="en-US" sz="2400">
                <a:ea typeface="宋体"/>
                <a:cs typeface="Calibri Light"/>
              </a:rPr>
              <a:t> : </a:t>
            </a:r>
            <a:r>
              <a:rPr lang="en-US" altLang="en-US" sz="2400">
                <a:ea typeface="宋体"/>
                <a:cs typeface="+mj-lt"/>
              </a:rPr>
              <a:t>A</a:t>
            </a:r>
            <a:r>
              <a:rPr lang="zh-CN" sz="2400">
                <a:ea typeface="+mj-lt"/>
                <a:cs typeface="+mj-lt"/>
              </a:rPr>
              <a:t>rithmetic</a:t>
            </a:r>
            <a:r>
              <a:rPr lang="zh-CN" sz="2400">
                <a:ea typeface="宋体"/>
                <a:cs typeface="Calibri Light"/>
              </a:rPr>
              <a:t> </a:t>
            </a:r>
            <a:r>
              <a:rPr lang="zh-CN" altLang="en-US" sz="2400">
                <a:ea typeface="宋体"/>
                <a:cs typeface="Calibri Light"/>
              </a:rPr>
              <a:t>Asian call option</a:t>
            </a:r>
            <a:endParaRPr lang="en-US" altLang="zh-CN" sz="2400">
              <a:ea typeface="宋体"/>
              <a:cs typeface="Calibri Light"/>
            </a:endParaRPr>
          </a:p>
        </p:txBody>
      </p:sp>
      <p:pic>
        <p:nvPicPr>
          <p:cNvPr id="2" name="图片 2" descr="文本, 信件&#10;&#10;已自动生成说明">
            <a:extLst>
              <a:ext uri="{FF2B5EF4-FFF2-40B4-BE49-F238E27FC236}">
                <a16:creationId xmlns:a16="http://schemas.microsoft.com/office/drawing/2014/main" id="{592E7118-1700-43A8-A653-F3863117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84" y="1065429"/>
            <a:ext cx="7139353" cy="1278603"/>
          </a:xfrm>
          <a:prstGeom prst="rect">
            <a:avLst/>
          </a:prstGeom>
        </p:spPr>
      </p:pic>
      <p:pic>
        <p:nvPicPr>
          <p:cNvPr id="4" name="图片 5" descr="文本, 信件&#10;&#10;已自动生成说明">
            <a:extLst>
              <a:ext uri="{FF2B5EF4-FFF2-40B4-BE49-F238E27FC236}">
                <a16:creationId xmlns:a16="http://schemas.microsoft.com/office/drawing/2014/main" id="{041C7CA4-C2F2-403F-8D96-30F37817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246" y="2521143"/>
            <a:ext cx="7207736" cy="1688711"/>
          </a:xfrm>
          <a:prstGeom prst="rect">
            <a:avLst/>
          </a:prstGeom>
        </p:spPr>
      </p:pic>
      <p:pic>
        <p:nvPicPr>
          <p:cNvPr id="6" name="图片 6" descr="文本&#10;&#10;已自动生成说明">
            <a:extLst>
              <a:ext uri="{FF2B5EF4-FFF2-40B4-BE49-F238E27FC236}">
                <a16:creationId xmlns:a16="http://schemas.microsoft.com/office/drawing/2014/main" id="{22DA3970-6DD1-42FD-9919-AA37A50CD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46" y="4538058"/>
            <a:ext cx="6523890" cy="15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7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Localized Malliavin calculus</a:t>
            </a:r>
            <a:r>
              <a:rPr lang="zh-CN" altLang="en-US" sz="2400">
                <a:ea typeface="宋体"/>
                <a:cs typeface="Calibri Light"/>
              </a:rPr>
              <a:t> : General idea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36E9F0-B597-4733-B145-9AF7D7A32AAC}"/>
              </a:ext>
            </a:extLst>
          </p:cNvPr>
          <p:cNvSpPr txBox="1"/>
          <p:nvPr/>
        </p:nvSpPr>
        <p:spPr>
          <a:xfrm>
            <a:off x="7443216" y="139598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The Malliavin formulae creates weights which involve powers of the Brownian Motion </a:t>
            </a:r>
          </a:p>
        </p:txBody>
      </p:sp>
      <p:pic>
        <p:nvPicPr>
          <p:cNvPr id="3" name="图片 3" descr="文本&#10;&#10;已自动生成说明">
            <a:extLst>
              <a:ext uri="{FF2B5EF4-FFF2-40B4-BE49-F238E27FC236}">
                <a16:creationId xmlns:a16="http://schemas.microsoft.com/office/drawing/2014/main" id="{6BBDFFBF-C3C7-4E1B-8A48-2BF73F4C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08" y="1456060"/>
            <a:ext cx="5711952" cy="1080760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8E181B23-65AC-4A44-8560-D7ADE4A7E576}"/>
              </a:ext>
            </a:extLst>
          </p:cNvPr>
          <p:cNvSpPr/>
          <p:nvPr/>
        </p:nvSpPr>
        <p:spPr>
          <a:xfrm>
            <a:off x="8365236" y="2732532"/>
            <a:ext cx="487680" cy="981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CE64B6-9A56-4E84-AC08-40B0C7CF8E1A}"/>
              </a:ext>
            </a:extLst>
          </p:cNvPr>
          <p:cNvSpPr txBox="1"/>
          <p:nvPr/>
        </p:nvSpPr>
        <p:spPr>
          <a:xfrm>
            <a:off x="7443216" y="3840479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These global weights which have large variance</a:t>
            </a:r>
          </a:p>
          <a:p>
            <a:r>
              <a:rPr lang="zh-CN" altLang="en-US">
                <a:ea typeface="宋体"/>
                <a:cs typeface="Calibri"/>
              </a:rPr>
              <a:t>may slow down Monte Carlo simulations  </a:t>
            </a:r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E9351AB4-F620-42C0-A729-4B86A8973C10}"/>
              </a:ext>
            </a:extLst>
          </p:cNvPr>
          <p:cNvSpPr/>
          <p:nvPr/>
        </p:nvSpPr>
        <p:spPr>
          <a:xfrm>
            <a:off x="5542407" y="4158615"/>
            <a:ext cx="981456" cy="4876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07347F-BE61-4670-9783-DDC438997587}"/>
              </a:ext>
            </a:extLst>
          </p:cNvPr>
          <p:cNvSpPr txBox="1"/>
          <p:nvPr/>
        </p:nvSpPr>
        <p:spPr>
          <a:xfrm>
            <a:off x="2023872" y="394411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We localize the integration-by-parts around the singulairites </a:t>
            </a:r>
            <a:endParaRPr 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905E589-D712-47DD-A2BC-F81CDCF7ABBC}"/>
                  </a:ext>
                </a:extLst>
              </p14:cNvPr>
              <p14:cNvContentPartPr/>
              <p14:nvPr/>
            </p14:nvContentPartPr>
            <p14:xfrm>
              <a:off x="3476636" y="1782413"/>
              <a:ext cx="323850" cy="409575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905E589-D712-47DD-A2BC-F81CDCF7AB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2480" y="1675474"/>
                <a:ext cx="431800" cy="623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7F5832C9-2BE7-4403-ABE7-C46F0C8828C4}"/>
                  </a:ext>
                </a:extLst>
              </p14:cNvPr>
              <p14:cNvContentPartPr/>
              <p14:nvPr/>
            </p14:nvContentPartPr>
            <p14:xfrm>
              <a:off x="3479797" y="1827608"/>
              <a:ext cx="161924" cy="28575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7F5832C9-2BE7-4403-ABE7-C46F0C882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5581" y="1720183"/>
                <a:ext cx="269994" cy="5002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19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Localized Malliavin calculus</a:t>
            </a:r>
            <a:r>
              <a:rPr lang="zh-CN" altLang="en-US" sz="2400">
                <a:ea typeface="宋体"/>
                <a:cs typeface="Calibri Light"/>
              </a:rPr>
              <a:t> : European call option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A04B02-FC2D-4A5A-84E7-35E9E7A76FB1}"/>
              </a:ext>
            </a:extLst>
          </p:cNvPr>
          <p:cNvSpPr txBox="1"/>
          <p:nvPr/>
        </p:nvSpPr>
        <p:spPr>
          <a:xfrm>
            <a:off x="1444752" y="1712976"/>
            <a:ext cx="8570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宋体"/>
              </a:rPr>
              <a:t>The term                          is “very large” when         is "large" and has a "large" variance.</a:t>
            </a:r>
          </a:p>
        </p:txBody>
      </p:sp>
      <p:pic>
        <p:nvPicPr>
          <p:cNvPr id="11" name="图片 12">
            <a:extLst>
              <a:ext uri="{FF2B5EF4-FFF2-40B4-BE49-F238E27FC236}">
                <a16:creationId xmlns:a16="http://schemas.microsoft.com/office/drawing/2014/main" id="{99DC644A-5F3E-43E1-8743-2A2E8F9B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714309"/>
            <a:ext cx="1158240" cy="332613"/>
          </a:xfrm>
          <a:prstGeom prst="rect">
            <a:avLst/>
          </a:prstGeo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7E86B2F4-24E0-4FAD-9FD3-B7635D07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843" y="1663827"/>
            <a:ext cx="439674" cy="3848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98B1A83-994C-41C0-84AD-0CA387B0E412}"/>
              </a:ext>
            </a:extLst>
          </p:cNvPr>
          <p:cNvSpPr txBox="1"/>
          <p:nvPr/>
        </p:nvSpPr>
        <p:spPr>
          <a:xfrm>
            <a:off x="1444752" y="2761488"/>
            <a:ext cx="81198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宋体"/>
              </a:rPr>
              <a:t>idea to solve this difﬁculty: to introduce a localization around the singularity at </a:t>
            </a:r>
          </a:p>
        </p:txBody>
      </p:sp>
      <p:pic>
        <p:nvPicPr>
          <p:cNvPr id="15" name="图片 15" descr="图片包含 家具, 游戏机, 桌子, 凳子&#10;&#10;已自动生成说明">
            <a:extLst>
              <a:ext uri="{FF2B5EF4-FFF2-40B4-BE49-F238E27FC236}">
                <a16:creationId xmlns:a16="http://schemas.microsoft.com/office/drawing/2014/main" id="{CF8D9BE4-834E-4801-AB89-C879C7829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722" y="2785872"/>
            <a:ext cx="284988" cy="310896"/>
          </a:xfrm>
          <a:prstGeom prst="rect">
            <a:avLst/>
          </a:prstGeom>
        </p:spPr>
      </p:pic>
      <p:pic>
        <p:nvPicPr>
          <p:cNvPr id="16" name="图片 16" descr="文本&#10;&#10;已自动生成说明">
            <a:extLst>
              <a:ext uri="{FF2B5EF4-FFF2-40B4-BE49-F238E27FC236}">
                <a16:creationId xmlns:a16="http://schemas.microsoft.com/office/drawing/2014/main" id="{56104C6D-D03B-4D15-9F1C-24E8439CF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" y="4141756"/>
            <a:ext cx="5766816" cy="1622487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416F654B-A0F0-419C-A196-F2A7BACA4495}"/>
              </a:ext>
            </a:extLst>
          </p:cNvPr>
          <p:cNvSpPr/>
          <p:nvPr/>
        </p:nvSpPr>
        <p:spPr>
          <a:xfrm>
            <a:off x="5097780" y="2196084"/>
            <a:ext cx="505968" cy="5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75F3A70D-4FF6-44CA-9686-F9E27A7E0266}"/>
              </a:ext>
            </a:extLst>
          </p:cNvPr>
          <p:cNvSpPr/>
          <p:nvPr/>
        </p:nvSpPr>
        <p:spPr>
          <a:xfrm>
            <a:off x="5097780" y="3244595"/>
            <a:ext cx="505968" cy="5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134E75E-1C97-4434-BC0B-5D1EA8C00FC2}"/>
              </a:ext>
            </a:extLst>
          </p:cNvPr>
          <p:cNvSpPr txBox="1"/>
          <p:nvPr/>
        </p:nvSpPr>
        <p:spPr>
          <a:xfrm>
            <a:off x="3334512" y="5827776"/>
            <a:ext cx="3389376" cy="381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宋体"/>
                <a:cs typeface="Calibri"/>
              </a:rPr>
              <a:t>Is the localization parameter</a:t>
            </a:r>
          </a:p>
        </p:txBody>
      </p:sp>
      <p:pic>
        <p:nvPicPr>
          <p:cNvPr id="22" name="图片 22" descr="图标&#10;&#10;已自动生成说明">
            <a:extLst>
              <a:ext uri="{FF2B5EF4-FFF2-40B4-BE49-F238E27FC236}">
                <a16:creationId xmlns:a16="http://schemas.microsoft.com/office/drawing/2014/main" id="{19D279DA-45DC-44B6-B119-D50C9FB5D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48" y="5828919"/>
            <a:ext cx="807720" cy="381762"/>
          </a:xfrm>
          <a:prstGeom prst="rect">
            <a:avLst/>
          </a:prstGeom>
        </p:spPr>
      </p:pic>
      <p:pic>
        <p:nvPicPr>
          <p:cNvPr id="2" name="图片 2" descr="图片包含 文本&#10;&#10;已自动生成说明">
            <a:extLst>
              <a:ext uri="{FF2B5EF4-FFF2-40B4-BE49-F238E27FC236}">
                <a16:creationId xmlns:a16="http://schemas.microsoft.com/office/drawing/2014/main" id="{94B43102-FB30-4F88-A901-0D0FA0FEE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0896" y="4181375"/>
            <a:ext cx="2743200" cy="567891"/>
          </a:xfrm>
          <a:prstGeom prst="rect">
            <a:avLst/>
          </a:prstGeom>
        </p:spPr>
      </p:pic>
      <p:pic>
        <p:nvPicPr>
          <p:cNvPr id="3" name="图片 3" descr="文本&#10;&#10;已自动生成说明">
            <a:extLst>
              <a:ext uri="{FF2B5EF4-FFF2-40B4-BE49-F238E27FC236}">
                <a16:creationId xmlns:a16="http://schemas.microsoft.com/office/drawing/2014/main" id="{0F6BA1D6-1AE1-47EA-859E-A1A4B5F67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0896" y="5197791"/>
            <a:ext cx="2743200" cy="4613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4984B6-5623-48AA-BDE7-202A62138A47}"/>
              </a:ext>
            </a:extLst>
          </p:cNvPr>
          <p:cNvSpPr txBox="1"/>
          <p:nvPr/>
        </p:nvSpPr>
        <p:spPr>
          <a:xfrm>
            <a:off x="1444752" y="3852672"/>
            <a:ext cx="43647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Idea: We let the slope increase continuously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8106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Localized Malliavin calculus</a:t>
            </a:r>
            <a:r>
              <a:rPr lang="zh-CN" altLang="en-US" sz="2400">
                <a:ea typeface="宋体"/>
                <a:cs typeface="Calibri Light"/>
              </a:rPr>
              <a:t> : European call option</a:t>
            </a:r>
          </a:p>
        </p:txBody>
      </p:sp>
      <p:pic>
        <p:nvPicPr>
          <p:cNvPr id="2" name="图片 2" descr="图片包含 图表&#10;&#10;已自动生成说明">
            <a:extLst>
              <a:ext uri="{FF2B5EF4-FFF2-40B4-BE49-F238E27FC236}">
                <a16:creationId xmlns:a16="http://schemas.microsoft.com/office/drawing/2014/main" id="{E39A5926-0E4B-4ADD-ACE9-7BFF96FA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" y="1451971"/>
            <a:ext cx="4376928" cy="3039658"/>
          </a:xfrm>
          <a:prstGeom prst="rect">
            <a:avLst/>
          </a:prstGeom>
        </p:spPr>
      </p:pic>
      <p:pic>
        <p:nvPicPr>
          <p:cNvPr id="3" name="图片 3" descr="形状&#10;&#10;已自动生成说明">
            <a:extLst>
              <a:ext uri="{FF2B5EF4-FFF2-40B4-BE49-F238E27FC236}">
                <a16:creationId xmlns:a16="http://schemas.microsoft.com/office/drawing/2014/main" id="{149E2DA5-A80A-4256-A864-CE62E5E2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427587"/>
            <a:ext cx="4523232" cy="3131098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6300F0E8-EA45-4646-B2B8-63628D8F1C25}"/>
              </a:ext>
            </a:extLst>
          </p:cNvPr>
          <p:cNvSpPr/>
          <p:nvPr/>
        </p:nvSpPr>
        <p:spPr>
          <a:xfrm>
            <a:off x="5387340" y="2833116"/>
            <a:ext cx="981456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66AAB7-9690-4AF9-ACBD-C27F4C121EDD}"/>
              </a:ext>
            </a:extLst>
          </p:cNvPr>
          <p:cNvSpPr txBox="1"/>
          <p:nvPr/>
        </p:nvSpPr>
        <p:spPr>
          <a:xfrm>
            <a:off x="3553968" y="5376672"/>
            <a:ext cx="51267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Example with K = 100, localization parameter = 10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DA149EA-EDD8-4825-BAAB-878837A088AD}"/>
              </a:ext>
            </a:extLst>
          </p:cNvPr>
          <p:cNvSpPr txBox="1"/>
          <p:nvPr/>
        </p:nvSpPr>
        <p:spPr>
          <a:xfrm>
            <a:off x="2124075" y="45624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Singularity at K = 100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AD88C5-F946-4090-89B2-13933C1D273A}"/>
              </a:ext>
            </a:extLst>
          </p:cNvPr>
          <p:cNvSpPr txBox="1"/>
          <p:nvPr/>
        </p:nvSpPr>
        <p:spPr>
          <a:xfrm>
            <a:off x="7323962" y="4586858"/>
            <a:ext cx="3706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Smooth function, no singularity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713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Localized Malliavin calculus</a:t>
            </a:r>
            <a:r>
              <a:rPr lang="zh-CN" altLang="en-US" sz="2400">
                <a:ea typeface="宋体"/>
                <a:cs typeface="Calibri Light"/>
              </a:rPr>
              <a:t> : European call option</a:t>
            </a:r>
          </a:p>
        </p:txBody>
      </p:sp>
      <p:pic>
        <p:nvPicPr>
          <p:cNvPr id="3" name="图片 4" descr="文本, 信件&#10;&#10;已自动生成说明">
            <a:extLst>
              <a:ext uri="{FF2B5EF4-FFF2-40B4-BE49-F238E27FC236}">
                <a16:creationId xmlns:a16="http://schemas.microsoft.com/office/drawing/2014/main" id="{CF35C585-F80F-4367-B2AE-EEE1C56F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88" y="932536"/>
            <a:ext cx="8017122" cy="2747762"/>
          </a:xfrm>
          <a:prstGeom prst="rect">
            <a:avLst/>
          </a:prstGeom>
        </p:spPr>
      </p:pic>
      <p:pic>
        <p:nvPicPr>
          <p:cNvPr id="2" name="图片 3" descr="文本&#10;&#10;已自动生成说明">
            <a:extLst>
              <a:ext uri="{FF2B5EF4-FFF2-40B4-BE49-F238E27FC236}">
                <a16:creationId xmlns:a16="http://schemas.microsoft.com/office/drawing/2014/main" id="{70FD8245-075C-4AB0-A803-0AD9C584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896" y="4017699"/>
            <a:ext cx="8357616" cy="791609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325A08AE-5E91-4F00-A2AD-A61338F148CF}"/>
              </a:ext>
            </a:extLst>
          </p:cNvPr>
          <p:cNvSpPr/>
          <p:nvPr/>
        </p:nvSpPr>
        <p:spPr>
          <a:xfrm>
            <a:off x="5859780" y="3598164"/>
            <a:ext cx="475488" cy="5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A85A8A-CB78-400E-B263-2FADB4E0A9F3}"/>
              </a:ext>
            </a:extLst>
          </p:cNvPr>
          <p:cNvSpPr txBox="1"/>
          <p:nvPr/>
        </p:nvSpPr>
        <p:spPr>
          <a:xfrm>
            <a:off x="2270379" y="5415914"/>
            <a:ext cx="7644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The term with Brownian Motion which has potentially large variance is reduced</a:t>
            </a:r>
          </a:p>
          <a:p>
            <a:r>
              <a:rPr lang="zh-CN" altLang="en-US">
                <a:ea typeface="宋体"/>
                <a:cs typeface="Calibri"/>
              </a:rPr>
              <a:t>The variance is reduced 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AC7CC1B8-2C1A-4C11-9B09-7FC8B9A45E9F}"/>
              </a:ext>
            </a:extLst>
          </p:cNvPr>
          <p:cNvSpPr/>
          <p:nvPr/>
        </p:nvSpPr>
        <p:spPr>
          <a:xfrm>
            <a:off x="5859780" y="4811268"/>
            <a:ext cx="475488" cy="5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7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Localized Malliavin calculus</a:t>
            </a:r>
            <a:r>
              <a:rPr lang="zh-CN" altLang="en-US" sz="2400">
                <a:ea typeface="宋体"/>
                <a:cs typeface="Calibri Light"/>
              </a:rPr>
              <a:t> : European call option</a:t>
            </a:r>
          </a:p>
        </p:txBody>
      </p:sp>
      <p:pic>
        <p:nvPicPr>
          <p:cNvPr id="3" name="图片 4" descr="文本, 信件&#10;&#10;已自动生成说明">
            <a:extLst>
              <a:ext uri="{FF2B5EF4-FFF2-40B4-BE49-F238E27FC236}">
                <a16:creationId xmlns:a16="http://schemas.microsoft.com/office/drawing/2014/main" id="{567F5D3D-AF8E-45C4-ADCF-31385A7A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0" y="1973769"/>
            <a:ext cx="8783293" cy="39107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6FBFEA-4795-46B5-9EBF-F9AEB6C458E3}"/>
              </a:ext>
            </a:extLst>
          </p:cNvPr>
          <p:cNvSpPr txBox="1"/>
          <p:nvPr/>
        </p:nvSpPr>
        <p:spPr>
          <a:xfrm>
            <a:off x="3121152" y="1328928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The same method applies to Gamma, we use the same smoothed version of payoff function</a:t>
            </a:r>
          </a:p>
        </p:txBody>
      </p:sp>
    </p:spTree>
    <p:extLst>
      <p:ext uri="{BB962C8B-B14F-4D97-AF65-F5344CB8AC3E}">
        <p14:creationId xmlns:p14="http://schemas.microsoft.com/office/powerpoint/2010/main" val="2227981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217802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Localized Malliavin calculus</a:t>
            </a:r>
            <a:r>
              <a:rPr lang="zh-CN" altLang="en-US" sz="2400">
                <a:ea typeface="宋体"/>
                <a:cs typeface="Calibri Light"/>
              </a:rPr>
              <a:t> : European call option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6FBFEA-4795-46B5-9EBF-F9AEB6C458E3}"/>
              </a:ext>
            </a:extLst>
          </p:cNvPr>
          <p:cNvSpPr txBox="1"/>
          <p:nvPr/>
        </p:nvSpPr>
        <p:spPr>
          <a:xfrm>
            <a:off x="902208" y="1383792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The same method applies to Vega</a:t>
            </a:r>
          </a:p>
        </p:txBody>
      </p:sp>
      <p:pic>
        <p:nvPicPr>
          <p:cNvPr id="9" name="图片 9" descr="图示&#10;&#10;已自动生成说明">
            <a:extLst>
              <a:ext uri="{FF2B5EF4-FFF2-40B4-BE49-F238E27FC236}">
                <a16:creationId xmlns:a16="http://schemas.microsoft.com/office/drawing/2014/main" id="{4E82F29F-B248-4DA3-8A58-C299DB4B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84" y="3928377"/>
            <a:ext cx="8473440" cy="842238"/>
          </a:xfrm>
          <a:prstGeom prst="rect">
            <a:avLst/>
          </a:prstGeom>
        </p:spPr>
      </p:pic>
      <p:pic>
        <p:nvPicPr>
          <p:cNvPr id="10" name="图片 10" descr="图示, 示意图&#10;&#10;已自动生成说明">
            <a:extLst>
              <a:ext uri="{FF2B5EF4-FFF2-40B4-BE49-F238E27FC236}">
                <a16:creationId xmlns:a16="http://schemas.microsoft.com/office/drawing/2014/main" id="{8E1D86AC-5CF2-4F7F-A14D-DCD4702C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400330"/>
            <a:ext cx="9418320" cy="1447741"/>
          </a:xfrm>
          <a:prstGeom prst="rect">
            <a:avLst/>
          </a:prstGeom>
        </p:spPr>
      </p:pic>
      <p:pic>
        <p:nvPicPr>
          <p:cNvPr id="11" name="图片 12">
            <a:extLst>
              <a:ext uri="{FF2B5EF4-FFF2-40B4-BE49-F238E27FC236}">
                <a16:creationId xmlns:a16="http://schemas.microsoft.com/office/drawing/2014/main" id="{DD800F40-99D1-4476-A91D-BEB85C56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016" y="4864653"/>
            <a:ext cx="8229600" cy="7862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D2FA879-AA62-49F9-988F-49EBA9E934CD}"/>
                  </a:ext>
                </a:extLst>
              </p14:cNvPr>
              <p14:cNvContentPartPr/>
              <p14:nvPr/>
            </p14:nvContentPartPr>
            <p14:xfrm>
              <a:off x="4369958" y="4304968"/>
              <a:ext cx="333375" cy="47624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D2FA879-AA62-49F9-988F-49EBA9E934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6533" y="4197545"/>
                <a:ext cx="439870" cy="262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3E2920E-5272-4B42-A3EA-DC70CE82BC0F}"/>
                  </a:ext>
                </a:extLst>
              </p14:cNvPr>
              <p14:cNvContentPartPr/>
              <p14:nvPr/>
            </p14:nvContentPartPr>
            <p14:xfrm>
              <a:off x="3169240" y="4351362"/>
              <a:ext cx="180975" cy="1905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3E2920E-5272-4B42-A3EA-DC70CE82BC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6323" y="4239303"/>
                <a:ext cx="286456" cy="2427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51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Finite Difference by Monte Carlo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46504914-E935-42BF-AACC-E472F8D61364}"/>
              </a:ext>
            </a:extLst>
          </p:cNvPr>
          <p:cNvSpPr/>
          <p:nvPr/>
        </p:nvSpPr>
        <p:spPr>
          <a:xfrm>
            <a:off x="1205766" y="18700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9310F1B3-D2D4-4793-A358-B03A809A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41" y="2910401"/>
            <a:ext cx="4590789" cy="4422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B5FB1B2-1EFA-49D4-BC28-73DB9F433F8B}"/>
              </a:ext>
            </a:extLst>
          </p:cNvPr>
          <p:cNvSpPr txBox="1"/>
          <p:nvPr/>
        </p:nvSpPr>
        <p:spPr>
          <a:xfrm>
            <a:off x="726510" y="1425879"/>
            <a:ext cx="5217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In the </a:t>
            </a:r>
            <a:r>
              <a:rPr lang="fr-FR" err="1"/>
              <a:t>scheme</a:t>
            </a:r>
            <a:r>
              <a:rPr lang="fr-FR"/>
              <a:t> of BS, the </a:t>
            </a:r>
            <a:r>
              <a:rPr lang="fr-FR" err="1"/>
              <a:t>dynamic</a:t>
            </a:r>
            <a:r>
              <a:rPr lang="fr-FR"/>
              <a:t> of the </a:t>
            </a:r>
            <a:r>
              <a:rPr lang="fr-FR" err="1"/>
              <a:t>underlying</a:t>
            </a:r>
            <a:r>
              <a:rPr lang="fr-FR"/>
              <a:t> </a:t>
            </a:r>
            <a:r>
              <a:rPr lang="fr-FR" err="1"/>
              <a:t>is</a:t>
            </a:r>
            <a:endParaRPr lang="fr-FR" err="1">
              <a:cs typeface="Calibri"/>
            </a:endParaRPr>
          </a:p>
        </p:txBody>
      </p:sp>
      <p:pic>
        <p:nvPicPr>
          <p:cNvPr id="10" name="Image 7">
            <a:extLst>
              <a:ext uri="{FF2B5EF4-FFF2-40B4-BE49-F238E27FC236}">
                <a16:creationId xmlns:a16="http://schemas.microsoft.com/office/drawing/2014/main" id="{12D9D414-CB0E-4B25-970A-27470FB9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49" y="1290875"/>
            <a:ext cx="3275556" cy="66457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E22698-CEE2-40F0-8739-319B20E33160}"/>
              </a:ext>
            </a:extLst>
          </p:cNvPr>
          <p:cNvSpPr txBox="1"/>
          <p:nvPr/>
        </p:nvSpPr>
        <p:spPr>
          <a:xfrm>
            <a:off x="726510" y="2260948"/>
            <a:ext cx="94759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For </a:t>
            </a:r>
            <a:r>
              <a:rPr lang="fr-FR" err="1"/>
              <a:t>getting</a:t>
            </a:r>
            <a:r>
              <a:rPr lang="fr-FR"/>
              <a:t> the Delta, Gamma and Vega,</a:t>
            </a:r>
            <a:r>
              <a:rPr lang="fr-FR">
                <a:ea typeface="+mn-lt"/>
                <a:cs typeface="+mn-lt"/>
              </a:rPr>
              <a:t> </a:t>
            </a:r>
            <a:r>
              <a:rPr lang="fr-FR" err="1">
                <a:ea typeface="+mn-lt"/>
                <a:cs typeface="+mn-lt"/>
              </a:rPr>
              <a:t>get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started</a:t>
            </a:r>
            <a:r>
              <a:rPr lang="fr-FR">
                <a:ea typeface="+mn-lt"/>
                <a:cs typeface="+mn-lt"/>
              </a:rPr>
              <a:t> </a:t>
            </a:r>
            <a:r>
              <a:rPr lang="fr-FR" err="1">
                <a:ea typeface="+mn-lt"/>
                <a:cs typeface="+mn-lt"/>
              </a:rPr>
              <a:t>with</a:t>
            </a:r>
            <a:r>
              <a:rPr lang="fr-FR">
                <a:ea typeface="+mn-lt"/>
                <a:cs typeface="+mn-lt"/>
              </a:rPr>
              <a:t> the </a:t>
            </a:r>
            <a:r>
              <a:rPr lang="fr-FR" err="1">
                <a:ea typeface="+mn-lt"/>
                <a:cs typeface="+mn-lt"/>
              </a:rPr>
              <a:t>following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pricing</a:t>
            </a:r>
            <a:r>
              <a:rPr lang="fr-FR">
                <a:ea typeface="+mn-lt"/>
                <a:cs typeface="+mn-lt"/>
              </a:rPr>
              <a:t> </a:t>
            </a:r>
            <a:r>
              <a:rPr lang="fr-FR" err="1">
                <a:ea typeface="+mn-lt"/>
                <a:cs typeface="+mn-lt"/>
              </a:rPr>
              <a:t>equation</a:t>
            </a:r>
            <a:r>
              <a:rPr lang="fr-FR">
                <a:ea typeface="+mn-lt"/>
                <a:cs typeface="+mn-lt"/>
              </a:rPr>
              <a:t>:</a:t>
            </a:r>
          </a:p>
          <a:p>
            <a:endParaRPr lang="fr-FR"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169A83C-EA26-499D-B5DB-6BC57EB14EF2}"/>
              </a:ext>
            </a:extLst>
          </p:cNvPr>
          <p:cNvSpPr txBox="1"/>
          <p:nvPr/>
        </p:nvSpPr>
        <p:spPr>
          <a:xfrm>
            <a:off x="726510" y="375363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/>
              <a:t>Then</a:t>
            </a:r>
            <a:r>
              <a:rPr lang="fr-FR"/>
              <a:t> </a:t>
            </a:r>
            <a:endParaRPr lang="fr-FR">
              <a:cs typeface="Calibri"/>
            </a:endParaRPr>
          </a:p>
        </p:txBody>
      </p:sp>
      <p:pic>
        <p:nvPicPr>
          <p:cNvPr id="18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E847F042-4AEC-494C-8058-ED61234EF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812" y="3831686"/>
            <a:ext cx="5832952" cy="21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0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8A6A0-618B-4E32-BA08-01248B77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a typeface="宋体"/>
                <a:cs typeface="Calibri Light"/>
              </a:rPr>
              <a:t>Contents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1747C-9080-408C-B911-00B1018E2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52830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zh-CN" altLang="en-US" b="1">
                <a:ea typeface="宋体"/>
                <a:cs typeface="Calibri" panose="020F0502020204030204"/>
              </a:rPr>
              <a:t>Theoretical background</a:t>
            </a:r>
            <a:endParaRPr lang="zh-CN" b="1"/>
          </a:p>
          <a:p>
            <a:pPr marL="383540" lvl="1"/>
            <a:r>
              <a:rPr lang="zh-CN" altLang="en-US">
                <a:ea typeface="宋体"/>
                <a:cs typeface="Calibri" panose="020F0502020204030204"/>
              </a:rPr>
              <a:t>Diffusion model and definition of Greeks</a:t>
            </a:r>
            <a:endParaRPr lang="zh-CN">
              <a:ea typeface="宋体"/>
              <a:cs typeface="Calibri" panose="020F0502020204030204"/>
            </a:endParaRPr>
          </a:p>
          <a:p>
            <a:pPr marL="383540" lvl="1"/>
            <a:r>
              <a:rPr lang="zh-CN" altLang="en-US">
                <a:ea typeface="宋体"/>
                <a:cs typeface="Calibri" panose="020F0502020204030204"/>
              </a:rPr>
              <a:t>Malliavin calculus</a:t>
            </a:r>
          </a:p>
          <a:p>
            <a:pPr marL="383540" lvl="1"/>
            <a:r>
              <a:rPr lang="zh-CN" altLang="en-US">
                <a:ea typeface="宋体"/>
                <a:cs typeface="Calibri" panose="020F0502020204030204"/>
              </a:rPr>
              <a:t>Localized Malliavin calculus</a:t>
            </a:r>
          </a:p>
          <a:p>
            <a:pPr marL="457200" indent="-457200">
              <a:buAutoNum type="arabicPeriod"/>
            </a:pPr>
            <a:r>
              <a:rPr lang="zh-CN" altLang="en-US" b="1">
                <a:ea typeface="宋体"/>
                <a:cs typeface="Calibri" panose="020F0502020204030204"/>
              </a:rPr>
              <a:t>Implementation of different methods</a:t>
            </a:r>
          </a:p>
          <a:p>
            <a:pPr marL="383540" lvl="1"/>
            <a:r>
              <a:rPr lang="en-US" altLang="zh-CN">
                <a:ea typeface="+mn-lt"/>
                <a:cs typeface="+mn-lt"/>
              </a:rPr>
              <a:t>Mal</a:t>
            </a:r>
            <a:r>
              <a:rPr lang="zh-CN">
                <a:ea typeface="+mn-lt"/>
                <a:cs typeface="+mn-lt"/>
              </a:rPr>
              <a:t>l</a:t>
            </a:r>
            <a:r>
              <a:rPr lang="en-US" altLang="zh-CN" err="1">
                <a:ea typeface="+mn-lt"/>
                <a:cs typeface="+mn-lt"/>
              </a:rPr>
              <a:t>i</a:t>
            </a:r>
            <a:r>
              <a:rPr lang="zh-CN">
                <a:ea typeface="+mn-lt"/>
                <a:cs typeface="+mn-lt"/>
              </a:rPr>
              <a:t>a</a:t>
            </a:r>
            <a:r>
              <a:rPr lang="en-US" altLang="zh-CN">
                <a:ea typeface="+mn-lt"/>
                <a:cs typeface="+mn-lt"/>
              </a:rPr>
              <a:t>v</a:t>
            </a:r>
            <a:r>
              <a:rPr lang="zh-CN">
                <a:ea typeface="+mn-lt"/>
                <a:cs typeface="+mn-lt"/>
              </a:rPr>
              <a:t>in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 err="1">
                <a:ea typeface="+mn-lt"/>
                <a:cs typeface="+mn-lt"/>
              </a:rPr>
              <a:t>calculu</a:t>
            </a:r>
            <a:r>
              <a:rPr lang="zh-CN">
                <a:ea typeface="+mn-lt"/>
                <a:cs typeface="+mn-lt"/>
              </a:rPr>
              <a:t>s</a:t>
            </a:r>
          </a:p>
          <a:p>
            <a:pPr marL="383540" lvl="1"/>
            <a:r>
              <a:rPr lang="en-US" altLang="zh-CN">
                <a:ea typeface="+mn-lt"/>
                <a:cs typeface="+mn-lt"/>
              </a:rPr>
              <a:t>Localized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zh-CN">
                <a:ea typeface="+mn-lt"/>
                <a:cs typeface="+mn-lt"/>
              </a:rPr>
              <a:t>Malliavin</a:t>
            </a:r>
            <a:r>
              <a:rPr lang="zh-CN" altLang="en-US">
                <a:ea typeface="+mn-lt"/>
                <a:cs typeface="+mn-lt"/>
              </a:rPr>
              <a:t> </a:t>
            </a:r>
            <a:endParaRPr lang="en-US" altLang="zh-CN">
              <a:ea typeface="+mn-lt"/>
              <a:cs typeface="+mn-lt"/>
            </a:endParaRPr>
          </a:p>
          <a:p>
            <a:pPr marL="383540" lvl="1"/>
            <a:r>
              <a:rPr lang="en-US" altLang="zh-CN">
                <a:ea typeface="+mn-lt"/>
                <a:cs typeface="+mn-lt"/>
              </a:rPr>
              <a:t>F</a:t>
            </a:r>
            <a:r>
              <a:rPr lang="zh-CN">
                <a:ea typeface="+mn-lt"/>
                <a:cs typeface="+mn-lt"/>
              </a:rPr>
              <a:t>i</a:t>
            </a:r>
            <a:r>
              <a:rPr lang="en-US" altLang="zh-CN">
                <a:ea typeface="+mn-lt"/>
                <a:cs typeface="+mn-lt"/>
              </a:rPr>
              <a:t>n</a:t>
            </a:r>
            <a:r>
              <a:rPr lang="zh-CN">
                <a:ea typeface="+mn-lt"/>
                <a:cs typeface="+mn-lt"/>
              </a:rPr>
              <a:t>i</a:t>
            </a:r>
            <a:r>
              <a:rPr lang="en-US" altLang="zh-CN" err="1">
                <a:ea typeface="+mn-lt"/>
                <a:cs typeface="+mn-lt"/>
              </a:rPr>
              <a:t>te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D</a:t>
            </a:r>
            <a:r>
              <a:rPr lang="zh-CN">
                <a:ea typeface="+mn-lt"/>
                <a:cs typeface="+mn-lt"/>
              </a:rPr>
              <a:t>i</a:t>
            </a:r>
            <a:r>
              <a:rPr lang="en-US" altLang="zh-CN" err="1">
                <a:ea typeface="+mn-lt"/>
                <a:cs typeface="+mn-lt"/>
              </a:rPr>
              <a:t>ffere</a:t>
            </a:r>
            <a:r>
              <a:rPr lang="zh-CN">
                <a:ea typeface="+mn-lt"/>
                <a:cs typeface="+mn-lt"/>
              </a:rPr>
              <a:t>nc</a:t>
            </a:r>
            <a:r>
              <a:rPr lang="en-US" altLang="zh-CN">
                <a:ea typeface="+mn-lt"/>
                <a:cs typeface="+mn-lt"/>
              </a:rPr>
              <a:t>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by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Monte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C</a:t>
            </a:r>
            <a:r>
              <a:rPr lang="zh-CN">
                <a:ea typeface="+mn-lt"/>
                <a:cs typeface="+mn-lt"/>
              </a:rPr>
              <a:t>a</a:t>
            </a:r>
            <a:r>
              <a:rPr lang="en-US" altLang="zh-CN">
                <a:ea typeface="+mn-lt"/>
                <a:cs typeface="+mn-lt"/>
              </a:rPr>
              <a:t>r</a:t>
            </a:r>
            <a:r>
              <a:rPr lang="zh-CN">
                <a:ea typeface="+mn-lt"/>
                <a:cs typeface="+mn-lt"/>
              </a:rPr>
              <a:t>l</a:t>
            </a:r>
            <a:r>
              <a:rPr lang="en-US" altLang="zh-CN">
                <a:ea typeface="+mn-lt"/>
                <a:cs typeface="+mn-lt"/>
              </a:rPr>
              <a:t>o</a:t>
            </a:r>
            <a:endParaRPr lang="zh-CN" altLang="en-US">
              <a:ea typeface="+mn-lt"/>
              <a:cs typeface="+mn-lt"/>
            </a:endParaRPr>
          </a:p>
          <a:p>
            <a:pPr marL="383540" lvl="1"/>
            <a:r>
              <a:rPr lang="en-US" altLang="zh-CN">
                <a:ea typeface="+mn-lt"/>
                <a:cs typeface="+mn-lt"/>
              </a:rPr>
              <a:t>Finite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Difference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by PDE</a:t>
            </a:r>
            <a:endParaRPr lang="zh-CN" altLang="en-US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zh-CN" altLang="en-US" b="1">
                <a:ea typeface="宋体"/>
                <a:cs typeface="Calibri" panose="020F0502020204030204"/>
              </a:rPr>
              <a:t>Simulation result</a:t>
            </a:r>
          </a:p>
          <a:p>
            <a:pPr marL="457200" indent="-457200">
              <a:buAutoNum type="arabicPeriod"/>
            </a:pPr>
            <a:r>
              <a:rPr lang="zh-CN" altLang="en-US" b="1">
                <a:ea typeface="宋体"/>
                <a:cs typeface="Calibri" panose="020F0502020204030204"/>
              </a:rPr>
              <a:t>Conclusion</a:t>
            </a:r>
          </a:p>
          <a:p>
            <a:pPr marL="457200" indent="-457200">
              <a:buAutoNum type="arabicPeriod"/>
            </a:pPr>
            <a:endParaRPr lang="zh-CN" altLang="en-US">
              <a:ea typeface="宋体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4522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Finite Difference by PDE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46504914-E935-42BF-AACC-E472F8D61364}"/>
              </a:ext>
            </a:extLst>
          </p:cNvPr>
          <p:cNvSpPr/>
          <p:nvPr/>
        </p:nvSpPr>
        <p:spPr>
          <a:xfrm>
            <a:off x="1205766" y="18700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E16E69-8258-45CA-8432-7EC1B6530BE7}"/>
              </a:ext>
            </a:extLst>
          </p:cNvPr>
          <p:cNvSpPr txBox="1"/>
          <p:nvPr/>
        </p:nvSpPr>
        <p:spPr>
          <a:xfrm>
            <a:off x="820455" y="1415441"/>
            <a:ext cx="5665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In the </a:t>
            </a:r>
            <a:r>
              <a:rPr lang="fr-FR" err="1"/>
              <a:t>scheme</a:t>
            </a:r>
            <a:r>
              <a:rPr lang="fr-FR"/>
              <a:t> of BS, the </a:t>
            </a:r>
            <a:r>
              <a:rPr lang="fr-FR" err="1"/>
              <a:t>dynamic</a:t>
            </a:r>
            <a:r>
              <a:rPr lang="fr-FR"/>
              <a:t> of the </a:t>
            </a:r>
            <a:r>
              <a:rPr lang="fr-FR" err="1"/>
              <a:t>underlying</a:t>
            </a:r>
            <a:r>
              <a:rPr lang="fr-FR"/>
              <a:t> </a:t>
            </a:r>
            <a:r>
              <a:rPr lang="fr-FR" err="1"/>
              <a:t>is</a:t>
            </a:r>
            <a:endParaRPr lang="fr-FR" err="1">
              <a:cs typeface="Calibri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07BFA04C-C651-4EB8-8558-2F0A3741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194" y="1280437"/>
            <a:ext cx="3557391" cy="71677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D3FC036-982C-4F85-9ED4-7903CF22A593}"/>
              </a:ext>
            </a:extLst>
          </p:cNvPr>
          <p:cNvSpPr txBox="1"/>
          <p:nvPr/>
        </p:nvSpPr>
        <p:spPr>
          <a:xfrm>
            <a:off x="820455" y="2198318"/>
            <a:ext cx="100082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In the case of </a:t>
            </a:r>
            <a:r>
              <a:rPr lang="fr-FR" err="1"/>
              <a:t>European</a:t>
            </a:r>
            <a:r>
              <a:rPr lang="fr-FR"/>
              <a:t> option,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get</a:t>
            </a:r>
            <a:r>
              <a:rPr lang="fr-FR"/>
              <a:t> the </a:t>
            </a:r>
            <a:r>
              <a:rPr lang="fr-FR" err="1"/>
              <a:t>differential</a:t>
            </a:r>
            <a:r>
              <a:rPr lang="fr-FR"/>
              <a:t> </a:t>
            </a:r>
            <a:r>
              <a:rPr lang="fr-FR" err="1"/>
              <a:t>term</a:t>
            </a:r>
            <a:r>
              <a:rPr lang="fr-FR"/>
              <a:t> w.r.t the </a:t>
            </a:r>
            <a:r>
              <a:rPr lang="fr-FR" err="1"/>
              <a:t>price</a:t>
            </a:r>
            <a:r>
              <a:rPr lang="fr-FR"/>
              <a:t> of the option                by </a:t>
            </a:r>
            <a:r>
              <a:rPr lang="fr-FR" err="1"/>
              <a:t>Itô</a:t>
            </a:r>
            <a:r>
              <a:rPr lang="fr-FR"/>
              <a:t> formula : </a:t>
            </a:r>
            <a:endParaRPr lang="fr-FR">
              <a:cs typeface="Calibri"/>
            </a:endParaRPr>
          </a:p>
        </p:txBody>
      </p:sp>
      <p:pic>
        <p:nvPicPr>
          <p:cNvPr id="11" name="Image 16">
            <a:extLst>
              <a:ext uri="{FF2B5EF4-FFF2-40B4-BE49-F238E27FC236}">
                <a16:creationId xmlns:a16="http://schemas.microsoft.com/office/drawing/2014/main" id="{AF07074D-E402-4D81-BA3E-2EA36388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810" y="2199426"/>
            <a:ext cx="733425" cy="371475"/>
          </a:xfrm>
          <a:prstGeom prst="rect">
            <a:avLst/>
          </a:prstGeom>
        </p:spPr>
      </p:pic>
      <p:pic>
        <p:nvPicPr>
          <p:cNvPr id="17" name="Image 18">
            <a:extLst>
              <a:ext uri="{FF2B5EF4-FFF2-40B4-BE49-F238E27FC236}">
                <a16:creationId xmlns:a16="http://schemas.microsoft.com/office/drawing/2014/main" id="{025E96BA-B2C1-4F1E-B19E-FF40DF828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003" y="2791584"/>
            <a:ext cx="4809994" cy="93036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1E03734-A4E2-4F6D-A9FE-77B9F051CB2F}"/>
              </a:ext>
            </a:extLst>
          </p:cNvPr>
          <p:cNvSpPr txBox="1"/>
          <p:nvPr/>
        </p:nvSpPr>
        <p:spPr>
          <a:xfrm>
            <a:off x="817193" y="3990453"/>
            <a:ext cx="8713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The </a:t>
            </a:r>
            <a:r>
              <a:rPr lang="fr-FR" err="1"/>
              <a:t>actualised</a:t>
            </a:r>
            <a:r>
              <a:rPr lang="fr-FR"/>
              <a:t> value of                </a:t>
            </a:r>
            <a:r>
              <a:rPr lang="fr-FR" err="1"/>
              <a:t>is</a:t>
            </a:r>
            <a:r>
              <a:rPr lang="fr-FR"/>
              <a:t> a martingale </a:t>
            </a:r>
            <a:r>
              <a:rPr lang="fr-FR" err="1"/>
              <a:t>according</a:t>
            </a:r>
            <a:r>
              <a:rPr lang="fr-FR"/>
              <a:t> to AOA .          </a:t>
            </a:r>
            <a:endParaRPr lang="fr-FR">
              <a:cs typeface="Calibri"/>
            </a:endParaRPr>
          </a:p>
        </p:txBody>
      </p:sp>
      <p:pic>
        <p:nvPicPr>
          <p:cNvPr id="20" name="Image 16">
            <a:extLst>
              <a:ext uri="{FF2B5EF4-FFF2-40B4-BE49-F238E27FC236}">
                <a16:creationId xmlns:a16="http://schemas.microsoft.com/office/drawing/2014/main" id="{180F7314-19AE-466D-9835-B49A1DC4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630" y="3994823"/>
            <a:ext cx="733425" cy="371475"/>
          </a:xfrm>
          <a:prstGeom prst="rect">
            <a:avLst/>
          </a:prstGeom>
        </p:spPr>
      </p:pic>
      <p:pic>
        <p:nvPicPr>
          <p:cNvPr id="2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25E7AD-7F7B-4CCE-8C2B-B0CA2BF7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56" y="4484276"/>
            <a:ext cx="8985337" cy="16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0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Finite Difference by PDE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46504914-E935-42BF-AACC-E472F8D61364}"/>
              </a:ext>
            </a:extLst>
          </p:cNvPr>
          <p:cNvSpPr/>
          <p:nvPr/>
        </p:nvSpPr>
        <p:spPr>
          <a:xfrm>
            <a:off x="1205766" y="18700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CBEF30-C8CF-4DD3-89B3-9D36B594BA33}"/>
              </a:ext>
            </a:extLst>
          </p:cNvPr>
          <p:cNvSpPr txBox="1"/>
          <p:nvPr/>
        </p:nvSpPr>
        <p:spPr>
          <a:xfrm>
            <a:off x="496866" y="1394564"/>
            <a:ext cx="7743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In more </a:t>
            </a:r>
            <a:r>
              <a:rPr lang="fr-FR" err="1"/>
              <a:t>general</a:t>
            </a:r>
            <a:r>
              <a:rPr lang="fr-FR"/>
              <a:t> case, </a:t>
            </a:r>
            <a:r>
              <a:rPr lang="fr-FR">
                <a:ea typeface="+mn-lt"/>
                <a:cs typeface="+mn-lt"/>
              </a:rPr>
              <a:t>let       </a:t>
            </a:r>
            <a:r>
              <a:rPr lang="fr-FR" err="1">
                <a:ea typeface="+mn-lt"/>
                <a:cs typeface="+mn-lt"/>
              </a:rPr>
              <a:t>be</a:t>
            </a:r>
            <a:r>
              <a:rPr lang="fr-FR">
                <a:ea typeface="+mn-lt"/>
                <a:cs typeface="+mn-lt"/>
              </a:rPr>
              <a:t> the </a:t>
            </a:r>
            <a:r>
              <a:rPr lang="fr-FR" err="1">
                <a:ea typeface="+mn-lt"/>
                <a:cs typeface="+mn-lt"/>
              </a:rPr>
              <a:t>infinitesimal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generator</a:t>
            </a:r>
            <a:r>
              <a:rPr lang="fr-FR">
                <a:ea typeface="+mn-lt"/>
                <a:cs typeface="+mn-lt"/>
              </a:rPr>
              <a:t> of the SDE :</a:t>
            </a:r>
            <a:endParaRPr lang="fr-FR">
              <a:cs typeface="Calibri"/>
            </a:endParaRPr>
          </a:p>
        </p:txBody>
      </p:sp>
      <p:pic>
        <p:nvPicPr>
          <p:cNvPr id="10" name="Image 12">
            <a:extLst>
              <a:ext uri="{FF2B5EF4-FFF2-40B4-BE49-F238E27FC236}">
                <a16:creationId xmlns:a16="http://schemas.microsoft.com/office/drawing/2014/main" id="{3DE63FBF-1E4C-4CC8-AA12-C72ED69A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690" y="2190814"/>
            <a:ext cx="2295525" cy="409575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B7794BFB-88FA-412A-B799-D894FF60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328085"/>
            <a:ext cx="228600" cy="485775"/>
          </a:xfrm>
          <a:prstGeom prst="rect">
            <a:avLst/>
          </a:prstGeom>
        </p:spPr>
      </p:pic>
      <p:pic>
        <p:nvPicPr>
          <p:cNvPr id="15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A245C28-641D-4A3F-952F-35AAC122B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97" y="2866331"/>
            <a:ext cx="8985337" cy="161594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5F501049-0645-4CBD-A8C9-6AEDB8A39817}"/>
              </a:ext>
            </a:extLst>
          </p:cNvPr>
          <p:cNvGrpSpPr/>
          <p:nvPr/>
        </p:nvGrpSpPr>
        <p:grpSpPr>
          <a:xfrm>
            <a:off x="496866" y="4578531"/>
            <a:ext cx="8985336" cy="1427431"/>
            <a:chOff x="893523" y="4234066"/>
            <a:chExt cx="8745254" cy="1312610"/>
          </a:xfrm>
        </p:grpSpPr>
        <p:pic>
          <p:nvPicPr>
            <p:cNvPr id="2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A0AEB99D-8AD6-49F9-BDEF-35DFD62B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523" y="4234066"/>
              <a:ext cx="8745254" cy="131261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FF5BCCC-339D-4AED-84BB-C0E83491D732}"/>
                </a:ext>
              </a:extLst>
            </p:cNvPr>
            <p:cNvSpPr/>
            <p:nvPr/>
          </p:nvSpPr>
          <p:spPr>
            <a:xfrm>
              <a:off x="4626279" y="5111661"/>
              <a:ext cx="3496847" cy="354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Image 2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19C8B54-2035-457E-AA36-E4E3AAF74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591" y="2038611"/>
            <a:ext cx="25431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Finite Difference by PDE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989AB-7182-41C6-A789-B2FC11ADE265}"/>
              </a:ext>
            </a:extLst>
          </p:cNvPr>
          <p:cNvSpPr/>
          <p:nvPr/>
        </p:nvSpPr>
        <p:spPr>
          <a:xfrm>
            <a:off x="4532334" y="4057387"/>
            <a:ext cx="3496847" cy="35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1CE1505-7415-43E1-8F2E-6AECF0BE7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73" y="1720157"/>
            <a:ext cx="8557362" cy="13926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938B927-76E6-4914-962A-CBC9E2D845CB}"/>
              </a:ext>
            </a:extLst>
          </p:cNvPr>
          <p:cNvSpPr txBox="1"/>
          <p:nvPr/>
        </p:nvSpPr>
        <p:spPr>
          <a:xfrm>
            <a:off x="580373" y="1227551"/>
            <a:ext cx="5530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Thus, we get a simplified form of PDE :</a:t>
            </a:r>
          </a:p>
        </p:txBody>
      </p:sp>
      <p:pic>
        <p:nvPicPr>
          <p:cNvPr id="9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5238E5FF-64FE-4F12-87B4-23C9D0FA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0" y="3790969"/>
            <a:ext cx="6751527" cy="158293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E9B2055-1252-4B7D-8531-B96175F8C801}"/>
              </a:ext>
            </a:extLst>
          </p:cNvPr>
          <p:cNvSpPr txBox="1"/>
          <p:nvPr/>
        </p:nvSpPr>
        <p:spPr>
          <a:xfrm>
            <a:off x="580372" y="3336099"/>
            <a:ext cx="7690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space derivatives are approximated by centered differences:</a:t>
            </a:r>
            <a:r>
              <a:rPr lang="en-US"/>
              <a:t> </a:t>
            </a:r>
            <a:endParaRPr lang="fr-FR">
              <a:cs typeface="Calibri"/>
            </a:endParaRPr>
          </a:p>
        </p:txBody>
      </p:sp>
      <p:pic>
        <p:nvPicPr>
          <p:cNvPr id="11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D1417F-0B52-41C9-B5FC-7947A06B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72" y="5520781"/>
            <a:ext cx="8045884" cy="5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91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Finite Difference by PDE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989AB-7182-41C6-A789-B2FC11ADE265}"/>
              </a:ext>
            </a:extLst>
          </p:cNvPr>
          <p:cNvSpPr/>
          <p:nvPr/>
        </p:nvSpPr>
        <p:spPr>
          <a:xfrm>
            <a:off x="4532334" y="4057387"/>
            <a:ext cx="3496847" cy="35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38B927-76E6-4914-962A-CBC9E2D845CB}"/>
              </a:ext>
            </a:extLst>
          </p:cNvPr>
          <p:cNvSpPr txBox="1"/>
          <p:nvPr/>
        </p:nvSpPr>
        <p:spPr>
          <a:xfrm>
            <a:off x="580373" y="1227551"/>
            <a:ext cx="91627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 time derivatives are more complicated. In the explicit scheme: </a:t>
            </a:r>
            <a:endParaRPr lang="en-US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2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FB007D-2FFE-48AB-88AC-0ACE8814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07" y="1792280"/>
            <a:ext cx="5060515" cy="102919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4856DF-A11A-42E2-8E88-A31E3955871E}"/>
              </a:ext>
            </a:extLst>
          </p:cNvPr>
          <p:cNvSpPr txBox="1"/>
          <p:nvPr/>
        </p:nvSpPr>
        <p:spPr>
          <a:xfrm>
            <a:off x="580373" y="3033386"/>
            <a:ext cx="51440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where the terminal condition is the option’s pay-off :</a:t>
            </a:r>
          </a:p>
        </p:txBody>
      </p:sp>
      <p:pic>
        <p:nvPicPr>
          <p:cNvPr id="11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F2AC24E-915F-4C09-9C34-2B287F32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989" y="2941035"/>
            <a:ext cx="2941528" cy="485328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30D14352-34BF-42E3-83D6-0E1C7D15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645" y="3016554"/>
            <a:ext cx="990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05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271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Finite Difference by PDE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989AB-7182-41C6-A789-B2FC11ADE265}"/>
              </a:ext>
            </a:extLst>
          </p:cNvPr>
          <p:cNvSpPr/>
          <p:nvPr/>
        </p:nvSpPr>
        <p:spPr>
          <a:xfrm>
            <a:off x="4532334" y="4057387"/>
            <a:ext cx="3496847" cy="35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60E107E-2DC8-42A4-9B5B-600E075DF362}"/>
              </a:ext>
            </a:extLst>
          </p:cNvPr>
          <p:cNvGrpSpPr/>
          <p:nvPr/>
        </p:nvGrpSpPr>
        <p:grpSpPr>
          <a:xfrm>
            <a:off x="684756" y="1312936"/>
            <a:ext cx="8609555" cy="3099355"/>
            <a:chOff x="684756" y="1312936"/>
            <a:chExt cx="8609555" cy="3099355"/>
          </a:xfrm>
        </p:grpSpPr>
        <p:pic>
          <p:nvPicPr>
            <p:cNvPr id="6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52BEA815-FCCC-4FC6-A010-04B47E1A5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756" y="1312936"/>
              <a:ext cx="8609555" cy="309434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EA7F27-9339-4886-9771-165514B12BB2}"/>
                </a:ext>
              </a:extLst>
            </p:cNvPr>
            <p:cNvSpPr/>
            <p:nvPr/>
          </p:nvSpPr>
          <p:spPr>
            <a:xfrm>
              <a:off x="7006224" y="4057387"/>
              <a:ext cx="2150300" cy="354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405D9C91-0981-414E-A548-94CE65ECDF61}"/>
              </a:ext>
            </a:extLst>
          </p:cNvPr>
          <p:cNvSpPr txBox="1"/>
          <p:nvPr/>
        </p:nvSpPr>
        <p:spPr>
          <a:xfrm>
            <a:off x="747385" y="4891413"/>
            <a:ext cx="82546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==&gt; </a:t>
            </a:r>
            <a:r>
              <a:rPr lang="en-GB" sz="2000">
                <a:ea typeface="+mn-lt"/>
                <a:cs typeface="+mn-lt"/>
              </a:rPr>
              <a:t>the explicit scheme is conditionally stable</a:t>
            </a:r>
            <a:endParaRPr lang="en-GB" sz="2000">
              <a:cs typeface="Calibri"/>
            </a:endParaRPr>
          </a:p>
          <a:p>
            <a:r>
              <a:rPr lang="en-GB" sz="2000">
                <a:ea typeface="+mn-lt"/>
                <a:cs typeface="+mn-lt"/>
              </a:rPr>
              <a:t>==&gt; a very small time step may be required to ensure stability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493443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695041"/>
            <a:ext cx="9971870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1288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3. </a:t>
            </a:r>
            <a:r>
              <a:rPr lang="en-US" altLang="zh-CN" sz="3600" b="1">
                <a:latin typeface="Calibri"/>
                <a:ea typeface="宋体"/>
                <a:cs typeface="Calibri"/>
              </a:rPr>
              <a:t>Simulation result</a:t>
            </a:r>
            <a:br>
              <a:rPr lang="en-US" altLang="zh-CN" sz="3600" b="1">
                <a:latin typeface="Calibri"/>
                <a:ea typeface="宋体"/>
                <a:cs typeface="Calibri"/>
              </a:rPr>
            </a:br>
            <a:r>
              <a:rPr lang="zh-CN" altLang="en-US" sz="2000">
                <a:ea typeface="+mj-lt"/>
                <a:cs typeface="+mj-lt"/>
              </a:rPr>
              <a:t>         </a:t>
            </a:r>
            <a:r>
              <a:rPr lang="zh-CN" sz="2400" b="1">
                <a:ea typeface="+mj-lt"/>
                <a:cs typeface="+mj-lt"/>
              </a:rPr>
              <a:t>European call option</a:t>
            </a:r>
            <a:r>
              <a:rPr lang="en-US" altLang="zh-CN" sz="2400" b="1">
                <a:ea typeface="+mj-lt"/>
                <a:cs typeface="+mj-lt"/>
              </a:rPr>
              <a:t>: </a:t>
            </a:r>
            <a:r>
              <a:rPr lang="en-US" altLang="zh-CN" sz="2400">
                <a:ea typeface="+mj-lt"/>
                <a:cs typeface="+mj-lt"/>
              </a:rPr>
              <a:t>delta, </a:t>
            </a:r>
            <a:r>
              <a:rPr lang="en-US" altLang="zh-CN" sz="2400" err="1">
                <a:ea typeface="+mj-lt"/>
                <a:cs typeface="+mj-lt"/>
              </a:rPr>
              <a:t>vega</a:t>
            </a:r>
          </a:p>
        </p:txBody>
      </p:sp>
      <p:pic>
        <p:nvPicPr>
          <p:cNvPr id="6" name="图片 6" descr="图表, 直方图&#10;&#10;已自动生成说明">
            <a:extLst>
              <a:ext uri="{FF2B5EF4-FFF2-40B4-BE49-F238E27FC236}">
                <a16:creationId xmlns:a16="http://schemas.microsoft.com/office/drawing/2014/main" id="{4478B1C9-EA56-4287-AA9F-B745DF30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10" y="1097847"/>
            <a:ext cx="4659518" cy="4662305"/>
          </a:xfrm>
          <a:prstGeom prst="rect">
            <a:avLst/>
          </a:prstGeom>
        </p:spPr>
      </p:pic>
      <p:pic>
        <p:nvPicPr>
          <p:cNvPr id="4" name="图片 9" descr="图表&#10;&#10;已自动生成说明">
            <a:extLst>
              <a:ext uri="{FF2B5EF4-FFF2-40B4-BE49-F238E27FC236}">
                <a16:creationId xmlns:a16="http://schemas.microsoft.com/office/drawing/2014/main" id="{D923855C-C2B5-4ACB-8353-F8DD2DCB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71" y="578668"/>
            <a:ext cx="5564862" cy="55648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B2AD16-075D-44A0-AB7F-4AA1EE8F00E5}"/>
              </a:ext>
            </a:extLst>
          </p:cNvPr>
          <p:cNvSpPr txBox="1"/>
          <p:nvPr/>
        </p:nvSpPr>
        <p:spPr>
          <a:xfrm>
            <a:off x="4143469" y="5773093"/>
            <a:ext cx="40634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S0 = 100, K = 100, sigma = 0.2, r = 0, T = 1</a:t>
            </a:r>
          </a:p>
        </p:txBody>
      </p:sp>
    </p:spTree>
    <p:extLst>
      <p:ext uri="{BB962C8B-B14F-4D97-AF65-F5344CB8AC3E}">
        <p14:creationId xmlns:p14="http://schemas.microsoft.com/office/powerpoint/2010/main" val="17921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1288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3. </a:t>
            </a:r>
            <a:r>
              <a:rPr lang="en-US" altLang="zh-CN" sz="3600" b="1">
                <a:latin typeface="Calibri"/>
                <a:ea typeface="宋体"/>
                <a:cs typeface="Calibri"/>
              </a:rPr>
              <a:t>Simulation result</a:t>
            </a:r>
            <a:br>
              <a:rPr lang="en-US" altLang="zh-CN" sz="3600" b="1">
                <a:latin typeface="Calibri"/>
                <a:ea typeface="宋体"/>
                <a:cs typeface="Calibri"/>
              </a:rPr>
            </a:br>
            <a:r>
              <a:rPr lang="zh-CN" altLang="en-US" sz="2000">
                <a:ea typeface="+mj-lt"/>
                <a:cs typeface="+mj-lt"/>
              </a:rPr>
              <a:t>         </a:t>
            </a:r>
            <a:r>
              <a:rPr lang="zh-CN" sz="2400" b="1">
                <a:ea typeface="+mj-lt"/>
                <a:cs typeface="+mj-lt"/>
              </a:rPr>
              <a:t>European call option</a:t>
            </a:r>
            <a:r>
              <a:rPr lang="zh-CN" altLang="en-US" sz="2400" b="1">
                <a:ea typeface="+mj-lt"/>
                <a:cs typeface="+mj-lt"/>
              </a:rPr>
              <a:t> : </a:t>
            </a:r>
            <a:r>
              <a:rPr lang="zh-CN" altLang="en-US" sz="2400">
                <a:ea typeface="+mj-lt"/>
                <a:cs typeface="+mj-lt"/>
              </a:rPr>
              <a:t>gamma</a:t>
            </a:r>
            <a:endParaRPr lang="zh-CN" altLang="en-US" sz="2400" b="1">
              <a:ea typeface="+mj-lt"/>
              <a:cs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8C88BD-1B4C-4145-87EE-DADEECC95303}"/>
              </a:ext>
            </a:extLst>
          </p:cNvPr>
          <p:cNvSpPr/>
          <p:nvPr/>
        </p:nvSpPr>
        <p:spPr>
          <a:xfrm>
            <a:off x="1053366" y="1702585"/>
            <a:ext cx="10356642" cy="188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8" descr="图表, 折线图&#10;&#10;已自动生成说明">
            <a:extLst>
              <a:ext uri="{FF2B5EF4-FFF2-40B4-BE49-F238E27FC236}">
                <a16:creationId xmlns:a16="http://schemas.microsoft.com/office/drawing/2014/main" id="{C64A27FA-CF2F-45CF-90C1-858A481A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57" y="1056432"/>
            <a:ext cx="4599162" cy="4541433"/>
          </a:xfrm>
          <a:prstGeom prst="rect">
            <a:avLst/>
          </a:prstGeom>
        </p:spPr>
      </p:pic>
      <p:pic>
        <p:nvPicPr>
          <p:cNvPr id="3" name="图片 3" descr="图表, 直方图&#10;&#10;已自动生成说明">
            <a:extLst>
              <a:ext uri="{FF2B5EF4-FFF2-40B4-BE49-F238E27FC236}">
                <a16:creationId xmlns:a16="http://schemas.microsoft.com/office/drawing/2014/main" id="{95DA126C-7FFD-46CE-A471-ACEA5C10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540" y="1054383"/>
            <a:ext cx="4682148" cy="46058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5FA824-6081-4C09-A38E-053E3469E851}"/>
              </a:ext>
            </a:extLst>
          </p:cNvPr>
          <p:cNvSpPr txBox="1"/>
          <p:nvPr/>
        </p:nvSpPr>
        <p:spPr>
          <a:xfrm>
            <a:off x="4143469" y="5773093"/>
            <a:ext cx="40634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S0 = 100, K = 100, sigma = 0.2, r = 0, T = 1</a:t>
            </a:r>
          </a:p>
        </p:txBody>
      </p:sp>
    </p:spTree>
    <p:extLst>
      <p:ext uri="{BB962C8B-B14F-4D97-AF65-F5344CB8AC3E}">
        <p14:creationId xmlns:p14="http://schemas.microsoft.com/office/powerpoint/2010/main" val="1634675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921377"/>
            <a:ext cx="9971870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1288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3. </a:t>
            </a:r>
            <a:r>
              <a:rPr lang="en-US" sz="3600" b="1">
                <a:latin typeface="Calibri"/>
                <a:ea typeface="+mj-lt"/>
                <a:cs typeface="Calibri"/>
              </a:rPr>
              <a:t>Simulation result</a:t>
            </a:r>
            <a:br>
              <a:rPr lang="en-US" sz="3600" b="1">
                <a:latin typeface="Calibri"/>
                <a:ea typeface="+mj-lt"/>
                <a:cs typeface="Calibri"/>
              </a:rPr>
            </a:br>
            <a:r>
              <a:rPr lang="zh-CN" altLang="en-US" sz="2000">
                <a:ea typeface="+mj-lt"/>
                <a:cs typeface="+mj-lt"/>
              </a:rPr>
              <a:t>       </a:t>
            </a:r>
            <a:r>
              <a:rPr lang="zh-CN" altLang="en-US" sz="2400" b="1">
                <a:ea typeface="+mj-lt"/>
                <a:cs typeface="+mj-lt"/>
              </a:rPr>
              <a:t>  Ari</a:t>
            </a:r>
            <a:r>
              <a:rPr lang="en-US" altLang="zh-CN" sz="2400" b="1" err="1">
                <a:ea typeface="+mj-lt"/>
                <a:cs typeface="+mj-lt"/>
              </a:rPr>
              <a:t>thmetic</a:t>
            </a:r>
            <a:r>
              <a:rPr lang="en-US" altLang="en-US" sz="2400" b="1">
                <a:ea typeface="+mj-lt"/>
                <a:cs typeface="+mj-lt"/>
              </a:rPr>
              <a:t> Asian</a:t>
            </a:r>
            <a:r>
              <a:rPr lang="zh-CN" altLang="en-US" sz="2400" b="1">
                <a:ea typeface="+mj-lt"/>
                <a:cs typeface="+mj-lt"/>
              </a:rPr>
              <a:t> </a:t>
            </a:r>
            <a:r>
              <a:rPr lang="zh-CN" sz="2400" b="1">
                <a:ea typeface="+mj-lt"/>
                <a:cs typeface="+mj-lt"/>
              </a:rPr>
              <a:t>call option</a:t>
            </a:r>
            <a:r>
              <a:rPr lang="zh-CN" altLang="en-US" sz="2400" b="1">
                <a:ea typeface="+mj-lt"/>
                <a:cs typeface="+mj-lt"/>
              </a:rPr>
              <a:t> : </a:t>
            </a:r>
            <a:r>
              <a:rPr lang="zh-CN" altLang="en-US" sz="2400">
                <a:ea typeface="+mj-lt"/>
                <a:cs typeface="+mj-lt"/>
              </a:rPr>
              <a:t>delta, gamma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CE6383-8036-469E-A642-0F483104008C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10" descr="图表, 直方图&#10;&#10;已自动生成说明">
            <a:extLst>
              <a:ext uri="{FF2B5EF4-FFF2-40B4-BE49-F238E27FC236}">
                <a16:creationId xmlns:a16="http://schemas.microsoft.com/office/drawing/2014/main" id="{7FC233AF-266D-416E-A5BA-6D1C0C39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37" y="1159598"/>
            <a:ext cx="4712328" cy="4697239"/>
          </a:xfrm>
          <a:prstGeom prst="rect">
            <a:avLst/>
          </a:prstGeom>
        </p:spPr>
      </p:pic>
      <p:pic>
        <p:nvPicPr>
          <p:cNvPr id="11" name="图片 12" descr="图形用户界面, 图表&#10;&#10;已自动生成说明">
            <a:extLst>
              <a:ext uri="{FF2B5EF4-FFF2-40B4-BE49-F238E27FC236}">
                <a16:creationId xmlns:a16="http://schemas.microsoft.com/office/drawing/2014/main" id="{E4997F6C-A1DC-4F3C-A593-88DE82B2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37" y="1159598"/>
            <a:ext cx="4757595" cy="47198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48EA8B6-DA94-44ED-8B43-AD2CF8E5CDAF}"/>
              </a:ext>
            </a:extLst>
          </p:cNvPr>
          <p:cNvSpPr txBox="1"/>
          <p:nvPr/>
        </p:nvSpPr>
        <p:spPr>
          <a:xfrm>
            <a:off x="4143469" y="5773093"/>
            <a:ext cx="40634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S0 = 100, K = 100, sigma = 0.2, r = 0, T = 1</a:t>
            </a:r>
          </a:p>
        </p:txBody>
      </p:sp>
    </p:spTree>
    <p:extLst>
      <p:ext uri="{BB962C8B-B14F-4D97-AF65-F5344CB8AC3E}">
        <p14:creationId xmlns:p14="http://schemas.microsoft.com/office/powerpoint/2010/main" val="452934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921377"/>
            <a:ext cx="9971870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7077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4. Conclusion</a:t>
            </a:r>
            <a:endParaRPr lang="en-US" altLang="zh-CN" sz="3600" b="1">
              <a:latin typeface="Calibri"/>
              <a:ea typeface="+mj-lt"/>
              <a:cs typeface="Calibr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CE6383-8036-469E-A642-0F483104008C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DC551D-909C-4F61-8498-BCBF1620C61E}"/>
              </a:ext>
            </a:extLst>
          </p:cNvPr>
          <p:cNvSpPr txBox="1"/>
          <p:nvPr/>
        </p:nvSpPr>
        <p:spPr>
          <a:xfrm>
            <a:off x="1450064" y="1450064"/>
            <a:ext cx="895236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b="1">
                <a:ea typeface="+mn-lt"/>
                <a:cs typeface="+mn-lt"/>
              </a:rPr>
              <a:t>Pros :</a:t>
            </a:r>
            <a:endParaRPr lang="zh-CN" altLang="en-US" b="1">
              <a:ea typeface="宋体"/>
              <a:cs typeface="+mn-lt"/>
            </a:endParaRPr>
          </a:p>
          <a:p>
            <a:r>
              <a:rPr lang="zh-CN">
                <a:ea typeface="+mn-lt"/>
                <a:cs typeface="+mn-lt"/>
              </a:rPr>
              <a:t>Malliavin method can significantly reduce the variation while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zh-CN">
                <a:ea typeface="+mn-lt"/>
                <a:cs typeface="+mn-lt"/>
              </a:rPr>
              <a:t>calculating the Greeks,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zh-CN">
                <a:ea typeface="+mn-lt"/>
                <a:cs typeface="+mn-lt"/>
              </a:rPr>
              <a:t>especially for the case of </a:t>
            </a:r>
            <a:r>
              <a:rPr lang="en-US" altLang="zh-CN">
                <a:ea typeface="+mn-lt"/>
                <a:cs typeface="+mn-lt"/>
              </a:rPr>
              <a:t>non</a:t>
            </a:r>
            <a:r>
              <a:rPr lang="zh-CN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smooth</a:t>
            </a:r>
            <a:r>
              <a:rPr lang="zh-CN">
                <a:ea typeface="+mn-lt"/>
                <a:cs typeface="+mn-lt"/>
              </a:rPr>
              <a:t> p</a:t>
            </a:r>
            <a:r>
              <a:rPr lang="en-US" altLang="zh-CN">
                <a:ea typeface="+mn-lt"/>
                <a:cs typeface="+mn-lt"/>
              </a:rPr>
              <a:t>ay</a:t>
            </a:r>
            <a:r>
              <a:rPr lang="zh-CN">
                <a:ea typeface="+mn-lt"/>
                <a:cs typeface="+mn-lt"/>
              </a:rPr>
              <a:t> o</a:t>
            </a:r>
            <a:r>
              <a:rPr lang="en-US" altLang="zh-CN">
                <a:ea typeface="+mn-lt"/>
                <a:cs typeface="+mn-lt"/>
              </a:rPr>
              <a:t>ff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 altLang="en-US">
                <a:ea typeface="+mn-lt"/>
                <a:cs typeface="+mn-lt"/>
              </a:rPr>
              <a:t>function</a:t>
            </a:r>
            <a:r>
              <a:rPr lang="zh-CN">
                <a:ea typeface="+mn-lt"/>
                <a:cs typeface="+mn-lt"/>
              </a:rPr>
              <a:t> where the ordinary Monte Carlo method works extremely poorly. </a:t>
            </a:r>
            <a:endParaRPr lang="zh-CN">
              <a:ea typeface="宋体"/>
              <a:cs typeface="+mn-lt"/>
            </a:endParaRPr>
          </a:p>
          <a:p>
            <a:endParaRPr lang="zh-CN" altLang="en-US">
              <a:ea typeface="+mn-lt"/>
              <a:cs typeface="+mn-lt"/>
            </a:endParaRPr>
          </a:p>
          <a:p>
            <a:r>
              <a:rPr lang="zh-CN">
                <a:ea typeface="+mn-lt"/>
                <a:cs typeface="+mn-lt"/>
              </a:rPr>
              <a:t>With localized Malliavin method, we can expect a better result. In the meantime, </a:t>
            </a:r>
            <a:endParaRPr lang="zh-CN" altLang="en-US">
              <a:ea typeface="宋体"/>
              <a:cs typeface="+mn-lt"/>
            </a:endParaRPr>
          </a:p>
          <a:p>
            <a:endParaRPr lang="zh-CN" altLang="en-US">
              <a:ea typeface="+mn-lt"/>
              <a:cs typeface="+mn-lt"/>
            </a:endParaRPr>
          </a:p>
          <a:p>
            <a:endParaRPr lang="zh-CN" altLang="en-US">
              <a:ea typeface="+mn-lt"/>
              <a:cs typeface="+mn-lt"/>
            </a:endParaRPr>
          </a:p>
          <a:p>
            <a:r>
              <a:rPr lang="en-US" altLang="zh-CN" b="1">
                <a:ea typeface="+mn-lt"/>
                <a:cs typeface="+mn-lt"/>
              </a:rPr>
              <a:t>Cons:</a:t>
            </a:r>
            <a:endParaRPr lang="zh-CN" altLang="en-US">
              <a:ea typeface="宋体"/>
              <a:cs typeface="+mn-lt"/>
            </a:endParaRPr>
          </a:p>
          <a:p>
            <a:r>
              <a:rPr lang="zh-CN">
                <a:ea typeface="+mn-lt"/>
                <a:cs typeface="+mn-lt"/>
              </a:rPr>
              <a:t>we should also notice that even the Malliavin can provide a good result, t</a:t>
            </a:r>
            <a:r>
              <a:rPr lang="en-US" altLang="zh-CN">
                <a:ea typeface="+mn-lt"/>
                <a:cs typeface="+mn-lt"/>
              </a:rPr>
              <a:t>he</a:t>
            </a:r>
            <a:r>
              <a:rPr lang="zh-CN" altLang="en-US">
                <a:ea typeface="+mn-lt"/>
                <a:cs typeface="+mn-lt"/>
              </a:rPr>
              <a:t> formula for exotic option can be extremly complex, which may not be so efficient.</a:t>
            </a:r>
            <a:endParaRPr lang="zh-CN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62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6DEB5-8B0D-4C74-B839-F4FF59F9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1044359"/>
          </a:xfrm>
        </p:spPr>
        <p:txBody>
          <a:bodyPr>
            <a:normAutofit/>
          </a:bodyPr>
          <a:lstStyle/>
          <a:p>
            <a:r>
              <a:rPr lang="zh-CN" altLang="en-US" sz="3600" b="1">
                <a:ea typeface="宋体"/>
                <a:cs typeface="Calibri Light"/>
              </a:rPr>
              <a:t>1. Theoretical Background</a:t>
            </a:r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r>
              <a:rPr lang="zh-CN" altLang="en-US" sz="2000" b="1">
                <a:ea typeface="宋体"/>
                <a:cs typeface="Calibri Light"/>
              </a:rPr>
              <a:t>Diffusion model and </a:t>
            </a:r>
            <a:r>
              <a:rPr lang="en-US" altLang="en-US" sz="2000" b="1">
                <a:ea typeface="宋体"/>
                <a:cs typeface="Calibri Light"/>
              </a:rPr>
              <a:t>d</a:t>
            </a:r>
            <a:r>
              <a:rPr lang="zh-CN" sz="2000" b="1">
                <a:ea typeface="宋体"/>
                <a:cs typeface="Calibri Light"/>
              </a:rPr>
              <a:t>efinition of Greeks</a:t>
            </a:r>
            <a:endParaRPr lang="zh-CN" altLang="en-US" sz="2000">
              <a:cs typeface="Calibri Light" panose="020F030202020403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83FC62-7818-40F9-89D6-71C7E5B9B86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3" descr="图片包含 图示&#10;&#10;已自动生成说明">
            <a:extLst>
              <a:ext uri="{FF2B5EF4-FFF2-40B4-BE49-F238E27FC236}">
                <a16:creationId xmlns:a16="http://schemas.microsoft.com/office/drawing/2014/main" id="{FC4E9EBD-74BE-437C-B31A-1FC66900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78" y="1184443"/>
            <a:ext cx="4584071" cy="8677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43AA6F-C746-40EB-8142-2C1182B7259D}"/>
              </a:ext>
            </a:extLst>
          </p:cNvPr>
          <p:cNvSpPr txBox="1"/>
          <p:nvPr/>
        </p:nvSpPr>
        <p:spPr>
          <a:xfrm>
            <a:off x="1209218" y="2223381"/>
            <a:ext cx="20491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Milestein schema :</a:t>
            </a:r>
            <a:endParaRPr lang="zh-CN" altLang="en-US"/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89FEF3CE-1D42-485B-9BBE-37CE6C40D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070" y="2224089"/>
            <a:ext cx="5842244" cy="993286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2AE4E817-B8ED-4362-AA2C-30EF4DD8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3611222"/>
            <a:ext cx="3456353" cy="5245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E48FD8-52D4-4D3F-840B-592104D9C42A}"/>
              </a:ext>
            </a:extLst>
          </p:cNvPr>
          <p:cNvSpPr txBox="1"/>
          <p:nvPr/>
        </p:nvSpPr>
        <p:spPr>
          <a:xfrm>
            <a:off x="2664833" y="3688765"/>
            <a:ext cx="15801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Option price :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8B3125-4B9A-4A2A-9C83-F6C891420593}"/>
              </a:ext>
            </a:extLst>
          </p:cNvPr>
          <p:cNvSpPr txBox="1"/>
          <p:nvPr/>
        </p:nvSpPr>
        <p:spPr>
          <a:xfrm>
            <a:off x="1209217" y="3366380"/>
            <a:ext cx="20491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ea typeface="宋体"/>
              </a:rPr>
              <a:t>Greeks</a:t>
            </a:r>
            <a:r>
              <a:rPr lang="zh-CN" altLang="en-US">
                <a:ea typeface="宋体"/>
              </a:rPr>
              <a:t> :</a:t>
            </a:r>
            <a:endParaRPr lang="zh-CN" altLang="en-US"/>
          </a:p>
        </p:txBody>
      </p:sp>
      <p:pic>
        <p:nvPicPr>
          <p:cNvPr id="12" name="图片 12" descr="文本&#10;&#10;已自动生成说明">
            <a:extLst>
              <a:ext uri="{FF2B5EF4-FFF2-40B4-BE49-F238E27FC236}">
                <a16:creationId xmlns:a16="http://schemas.microsoft.com/office/drawing/2014/main" id="{1A98C196-772F-46A1-ABA4-AC372AB30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465" y="4505934"/>
            <a:ext cx="1516917" cy="903899"/>
          </a:xfrm>
          <a:prstGeom prst="rect">
            <a:avLst/>
          </a:prstGeom>
        </p:spPr>
      </p:pic>
      <p:pic>
        <p:nvPicPr>
          <p:cNvPr id="13" name="图片 13" descr="文本, 信件&#10;&#10;已自动生成说明">
            <a:extLst>
              <a:ext uri="{FF2B5EF4-FFF2-40B4-BE49-F238E27FC236}">
                <a16:creationId xmlns:a16="http://schemas.microsoft.com/office/drawing/2014/main" id="{CF17215A-5A40-4CD9-9043-87C788706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170" y="4618606"/>
            <a:ext cx="2362200" cy="678556"/>
          </a:xfrm>
          <a:prstGeom prst="rect">
            <a:avLst/>
          </a:prstGeom>
        </p:spPr>
      </p:pic>
      <p:pic>
        <p:nvPicPr>
          <p:cNvPr id="14" name="图片 14" descr="文本, 信件&#10;&#10;已自动生成说明">
            <a:extLst>
              <a:ext uri="{FF2B5EF4-FFF2-40B4-BE49-F238E27FC236}">
                <a16:creationId xmlns:a16="http://schemas.microsoft.com/office/drawing/2014/main" id="{F55C0A35-22E8-47F4-8EDF-ABFEA550C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031" y="4604482"/>
            <a:ext cx="1676401" cy="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6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6DEB5-8B0D-4C74-B839-F4FF59F9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1044359"/>
          </a:xfrm>
        </p:spPr>
        <p:txBody>
          <a:bodyPr>
            <a:normAutofit/>
          </a:bodyPr>
          <a:lstStyle/>
          <a:p>
            <a:r>
              <a:rPr lang="zh-CN" altLang="en-US" sz="3600" b="1">
                <a:ea typeface="宋体"/>
                <a:cs typeface="Calibri Light"/>
              </a:rPr>
              <a:t>1. Theoretical Background</a:t>
            </a:r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 b="1">
                <a:ea typeface="宋体"/>
                <a:cs typeface="Calibri Light"/>
              </a:rPr>
              <a:t>       </a:t>
            </a:r>
            <a:r>
              <a:rPr lang="zh-CN" altLang="en-US" sz="2000" b="1">
                <a:solidFill>
                  <a:schemeClr val="tx1"/>
                </a:solidFill>
                <a:ea typeface="宋体"/>
                <a:cs typeface="Calibri Light"/>
              </a:rPr>
              <a:t>Malliavin calculus</a:t>
            </a:r>
            <a:r>
              <a:rPr lang="zh-CN" altLang="en-US" sz="2000">
                <a:solidFill>
                  <a:schemeClr val="tx1"/>
                </a:solidFill>
                <a:ea typeface="宋体"/>
                <a:cs typeface="Calibri Light"/>
              </a:rPr>
              <a:t> : Malliavin derivative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0ED88E12-77CC-4902-83BF-13EA3B56C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1466" y="931666"/>
            <a:ext cx="6605707" cy="8509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466CF9-8E4D-4BA3-97A2-BB232B87BB79}"/>
              </a:ext>
            </a:extLst>
          </p:cNvPr>
          <p:cNvSpPr txBox="1"/>
          <p:nvPr/>
        </p:nvSpPr>
        <p:spPr>
          <a:xfrm>
            <a:off x="2692400" y="1865086"/>
            <a:ext cx="8534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ea typeface="+mn-lt"/>
                <a:cs typeface="+mn-lt"/>
              </a:rPr>
              <a:t>denotes the set of infinitely differentiable and rapidly decreasing function </a:t>
            </a:r>
            <a:endParaRPr 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72B55B-F290-4CBF-9E5C-630C160CA638}"/>
              </a:ext>
            </a:extLst>
          </p:cNvPr>
          <p:cNvSpPr txBox="1"/>
          <p:nvPr/>
        </p:nvSpPr>
        <p:spPr>
          <a:xfrm>
            <a:off x="1035503" y="2690133"/>
            <a:ext cx="487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+mn-lt"/>
                <a:cs typeface="+mn-lt"/>
              </a:rPr>
              <a:t>T</a:t>
            </a:r>
            <a:r>
              <a:rPr lang="zh-CN">
                <a:ea typeface="+mn-lt"/>
                <a:cs typeface="+mn-lt"/>
              </a:rPr>
              <a:t>he </a:t>
            </a:r>
            <a:r>
              <a:rPr lang="zh-CN" b="1">
                <a:ea typeface="+mn-lt"/>
                <a:cs typeface="+mn-lt"/>
              </a:rPr>
              <a:t>Malliavin derivative</a:t>
            </a:r>
            <a:r>
              <a:rPr lang="zh-CN">
                <a:ea typeface="+mn-lt"/>
                <a:cs typeface="+mn-lt"/>
              </a:rPr>
              <a:t> DF of F is </a:t>
            </a:r>
            <a:r>
              <a:rPr lang="en-US" altLang="zh-CN">
                <a:ea typeface="+mn-lt"/>
                <a:cs typeface="+mn-lt"/>
              </a:rPr>
              <a:t>then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zh-CN">
                <a:ea typeface="+mn-lt"/>
                <a:cs typeface="+mn-lt"/>
              </a:rPr>
              <a:t>defined as</a:t>
            </a:r>
            <a:endParaRPr lang="zh-CN" altLang="en-US">
              <a:ea typeface="宋体"/>
              <a:cs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992772-2F2C-4BC8-B19E-DE85D85190E4}"/>
              </a:ext>
            </a:extLst>
          </p:cNvPr>
          <p:cNvSpPr txBox="1"/>
          <p:nvPr/>
        </p:nvSpPr>
        <p:spPr>
          <a:xfrm>
            <a:off x="1033236" y="1860550"/>
            <a:ext cx="1524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宋体"/>
              </a:rPr>
              <a:t>where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7E6D1F-9212-4287-88A6-FE8EEF01CB5A}"/>
              </a:ext>
            </a:extLst>
          </p:cNvPr>
          <p:cNvSpPr txBox="1"/>
          <p:nvPr/>
        </p:nvSpPr>
        <p:spPr>
          <a:xfrm>
            <a:off x="965654" y="1241424"/>
            <a:ext cx="45284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 We consider function in this form :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3E54AE-E9B4-42D5-9D38-15295CBDD24B}"/>
              </a:ext>
            </a:extLst>
          </p:cNvPr>
          <p:cNvSpPr/>
          <p:nvPr/>
        </p:nvSpPr>
        <p:spPr>
          <a:xfrm>
            <a:off x="965200" y="1534886"/>
            <a:ext cx="4005942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图片 10" descr="文本, 白板&#10;&#10;已自动生成说明">
            <a:extLst>
              <a:ext uri="{FF2B5EF4-FFF2-40B4-BE49-F238E27FC236}">
                <a16:creationId xmlns:a16="http://schemas.microsoft.com/office/drawing/2014/main" id="{CACE3204-9655-4EC7-83A9-6CA611EE8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19" y="1792287"/>
            <a:ext cx="854075" cy="515711"/>
          </a:xfrm>
          <a:prstGeom prst="rect">
            <a:avLst/>
          </a:prstGeom>
        </p:spPr>
      </p:pic>
      <p:pic>
        <p:nvPicPr>
          <p:cNvPr id="11" name="图片 11" descr="图表, 散点图&#10;&#10;已自动生成说明">
            <a:extLst>
              <a:ext uri="{FF2B5EF4-FFF2-40B4-BE49-F238E27FC236}">
                <a16:creationId xmlns:a16="http://schemas.microsoft.com/office/drawing/2014/main" id="{91A8D79A-01F6-4A6E-B95C-D44E37AAA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286" y="3317161"/>
            <a:ext cx="6531427" cy="7897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2E58DB-D360-4541-A4E7-92A23AD72F58}"/>
              </a:ext>
            </a:extLst>
          </p:cNvPr>
          <p:cNvSpPr txBox="1"/>
          <p:nvPr/>
        </p:nvSpPr>
        <p:spPr>
          <a:xfrm>
            <a:off x="1052860" y="4534062"/>
            <a:ext cx="12795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ea typeface="宋体"/>
                <a:cs typeface="Calibri"/>
              </a:rPr>
              <a:t>Examples :  </a:t>
            </a:r>
          </a:p>
        </p:txBody>
      </p:sp>
      <p:pic>
        <p:nvPicPr>
          <p:cNvPr id="13" name="图片 13">
            <a:extLst>
              <a:ext uri="{FF2B5EF4-FFF2-40B4-BE49-F238E27FC236}">
                <a16:creationId xmlns:a16="http://schemas.microsoft.com/office/drawing/2014/main" id="{195C4FCB-1BE7-45B7-A2EA-AA1FAB46A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624" y="4535683"/>
            <a:ext cx="2389424" cy="419683"/>
          </a:xfrm>
          <a:prstGeom prst="rect">
            <a:avLst/>
          </a:prstGeom>
        </p:spPr>
      </p:pic>
      <p:pic>
        <p:nvPicPr>
          <p:cNvPr id="15" name="图片 15">
            <a:extLst>
              <a:ext uri="{FF2B5EF4-FFF2-40B4-BE49-F238E27FC236}">
                <a16:creationId xmlns:a16="http://schemas.microsoft.com/office/drawing/2014/main" id="{ED695CBD-7482-4731-AFF0-5DF63144C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921" y="5177389"/>
            <a:ext cx="3671312" cy="30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6DEB5-8B0D-4C74-B839-F4FF59F9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1044359"/>
          </a:xfrm>
        </p:spPr>
        <p:txBody>
          <a:bodyPr>
            <a:normAutofit/>
          </a:bodyPr>
          <a:lstStyle/>
          <a:p>
            <a:r>
              <a:rPr lang="zh-CN" altLang="en-US" sz="3600" b="1">
                <a:ea typeface="宋体"/>
                <a:cs typeface="Calibri Light"/>
              </a:rPr>
              <a:t>1. Theoretical Background</a:t>
            </a:r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</a:t>
            </a:r>
            <a:r>
              <a:rPr lang="zh-CN" altLang="en-US" sz="2400" b="1">
                <a:ea typeface="宋体"/>
                <a:cs typeface="Calibri Light"/>
              </a:rPr>
              <a:t> </a:t>
            </a:r>
            <a:r>
              <a:rPr lang="zh-CN" altLang="en-US" sz="2000" b="1">
                <a:ea typeface="宋体"/>
                <a:cs typeface="Calibri Light"/>
              </a:rPr>
              <a:t>Malliavin calculus </a:t>
            </a:r>
            <a:r>
              <a:rPr lang="zh-CN" altLang="en-US" sz="2000">
                <a:ea typeface="宋体"/>
                <a:cs typeface="Calibri Light"/>
              </a:rPr>
              <a:t>: </a:t>
            </a:r>
            <a:r>
              <a:rPr lang="en-US" altLang="zh-CN" sz="2000" err="1">
                <a:ea typeface="宋体"/>
                <a:cs typeface="Calibri Light"/>
              </a:rPr>
              <a:t>Skorohod</a:t>
            </a:r>
            <a:r>
              <a:rPr lang="en-US" altLang="zh-CN" sz="2000">
                <a:ea typeface="宋体"/>
                <a:cs typeface="Calibri Light"/>
              </a:rPr>
              <a:t> integral</a:t>
            </a:r>
            <a:endParaRPr lang="zh-CN" altLang="en-US" sz="2000">
              <a:ea typeface="宋体"/>
              <a:cs typeface="Calibri Ligh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619742-DEEF-47B6-9EA0-8C5F83D24529}"/>
              </a:ext>
            </a:extLst>
          </p:cNvPr>
          <p:cNvSpPr txBox="1"/>
          <p:nvPr/>
        </p:nvSpPr>
        <p:spPr>
          <a:xfrm>
            <a:off x="748323" y="1207477"/>
            <a:ext cx="94937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b="1" err="1">
                <a:ea typeface="宋体"/>
                <a:cs typeface="Calibri"/>
              </a:rPr>
              <a:t>Skorohod</a:t>
            </a:r>
            <a:r>
              <a:rPr lang="en-US" altLang="zh-CN" b="1">
                <a:ea typeface="宋体"/>
                <a:cs typeface="Calibri"/>
              </a:rPr>
              <a:t> integral</a:t>
            </a:r>
            <a:r>
              <a:rPr lang="en-US" altLang="zh-CN">
                <a:ea typeface="宋体"/>
                <a:cs typeface="Calibri"/>
              </a:rPr>
              <a:t> is defined as the adjoint of the </a:t>
            </a:r>
            <a:r>
              <a:rPr lang="en-US" altLang="zh-CN" b="1" err="1">
                <a:ea typeface="宋体"/>
                <a:cs typeface="Calibri"/>
              </a:rPr>
              <a:t>Malliavin</a:t>
            </a:r>
            <a:r>
              <a:rPr lang="en-US" altLang="zh-CN" b="1">
                <a:ea typeface="宋体"/>
                <a:cs typeface="Calibri"/>
              </a:rPr>
              <a:t> derivative</a:t>
            </a:r>
            <a:endParaRPr lang="zh-CN" altLang="en-US" b="1">
              <a:ea typeface="宋体"/>
              <a:cs typeface="Calibri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ADE981-5534-4B93-B0A0-D3163B77D33B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8">
            <a:extLst>
              <a:ext uri="{FF2B5EF4-FFF2-40B4-BE49-F238E27FC236}">
                <a16:creationId xmlns:a16="http://schemas.microsoft.com/office/drawing/2014/main" id="{73143A47-D545-4B04-9359-520CCE3C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29" y="1713022"/>
            <a:ext cx="79420" cy="12995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FA9B482-4700-4AC1-A258-A514002ACAD9}"/>
              </a:ext>
            </a:extLst>
          </p:cNvPr>
          <p:cNvSpPr txBox="1"/>
          <p:nvPr/>
        </p:nvSpPr>
        <p:spPr>
          <a:xfrm>
            <a:off x="1207477" y="1598245"/>
            <a:ext cx="15220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  <a:cs typeface="Calibri"/>
              </a:rPr>
              <a:t>Domain of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44E67A-1437-4A72-84DF-212FE9F34928}"/>
              </a:ext>
            </a:extLst>
          </p:cNvPr>
          <p:cNvSpPr txBox="1"/>
          <p:nvPr/>
        </p:nvSpPr>
        <p:spPr>
          <a:xfrm>
            <a:off x="2805967" y="1594582"/>
            <a:ext cx="3153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: the set of  random variables   </a:t>
            </a:r>
          </a:p>
        </p:txBody>
      </p:sp>
      <p:pic>
        <p:nvPicPr>
          <p:cNvPr id="23" name="图片 23">
            <a:extLst>
              <a:ext uri="{FF2B5EF4-FFF2-40B4-BE49-F238E27FC236}">
                <a16:creationId xmlns:a16="http://schemas.microsoft.com/office/drawing/2014/main" id="{E6B77575-1D17-484D-845F-4C80E2CE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67" y="1681126"/>
            <a:ext cx="1425435" cy="19374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2ABACDB-D5B5-4800-B501-82F752C35CE3}"/>
              </a:ext>
            </a:extLst>
          </p:cNvPr>
          <p:cNvSpPr txBox="1"/>
          <p:nvPr/>
        </p:nvSpPr>
        <p:spPr>
          <a:xfrm>
            <a:off x="7130073" y="160068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such that</a:t>
            </a:r>
          </a:p>
        </p:txBody>
      </p:sp>
      <p:pic>
        <p:nvPicPr>
          <p:cNvPr id="25" name="图片 25">
            <a:extLst>
              <a:ext uri="{FF2B5EF4-FFF2-40B4-BE49-F238E27FC236}">
                <a16:creationId xmlns:a16="http://schemas.microsoft.com/office/drawing/2014/main" id="{F2146D91-D917-429D-BAC4-84040E416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669" y="2157412"/>
            <a:ext cx="3925276" cy="30602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B095F1B-690F-4543-BCF8-179207E64854}"/>
              </a:ext>
            </a:extLst>
          </p:cNvPr>
          <p:cNvSpPr txBox="1"/>
          <p:nvPr/>
        </p:nvSpPr>
        <p:spPr>
          <a:xfrm>
            <a:off x="1207477" y="2584936"/>
            <a:ext cx="2557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  <a:cs typeface="Calibri"/>
              </a:rPr>
              <a:t>Characteristic :</a:t>
            </a:r>
          </a:p>
        </p:txBody>
      </p:sp>
      <p:pic>
        <p:nvPicPr>
          <p:cNvPr id="27" name="图片 27">
            <a:extLst>
              <a:ext uri="{FF2B5EF4-FFF2-40B4-BE49-F238E27FC236}">
                <a16:creationId xmlns:a16="http://schemas.microsoft.com/office/drawing/2014/main" id="{049949DC-967F-47B0-A1B6-7CA8A48DD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959" y="2626090"/>
            <a:ext cx="3172314" cy="286972"/>
          </a:xfrm>
          <a:prstGeom prst="rect">
            <a:avLst/>
          </a:prstGeom>
        </p:spPr>
      </p:pic>
      <p:pic>
        <p:nvPicPr>
          <p:cNvPr id="28" name="图片 28">
            <a:extLst>
              <a:ext uri="{FF2B5EF4-FFF2-40B4-BE49-F238E27FC236}">
                <a16:creationId xmlns:a16="http://schemas.microsoft.com/office/drawing/2014/main" id="{9C7E7A22-5726-4A2A-8C15-E8DE5A9A4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004" y="3188187"/>
            <a:ext cx="2931991" cy="28624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4A2E594-7EEB-43F3-8824-72E7E97EF825}"/>
              </a:ext>
            </a:extLst>
          </p:cNvPr>
          <p:cNvSpPr txBox="1"/>
          <p:nvPr/>
        </p:nvSpPr>
        <p:spPr>
          <a:xfrm>
            <a:off x="1207477" y="3190627"/>
            <a:ext cx="2557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  <a:cs typeface="Calibri"/>
              </a:rPr>
              <a:t>For </a:t>
            </a:r>
          </a:p>
        </p:txBody>
      </p:sp>
      <p:pic>
        <p:nvPicPr>
          <p:cNvPr id="30" name="图片 30">
            <a:extLst>
              <a:ext uri="{FF2B5EF4-FFF2-40B4-BE49-F238E27FC236}">
                <a16:creationId xmlns:a16="http://schemas.microsoft.com/office/drawing/2014/main" id="{8C4E232E-EEB9-4D39-A498-8C328B0EA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6058" y="3275134"/>
            <a:ext cx="952500" cy="190500"/>
          </a:xfrm>
          <a:prstGeom prst="rect">
            <a:avLst/>
          </a:prstGeom>
        </p:spPr>
      </p:pic>
      <p:pic>
        <p:nvPicPr>
          <p:cNvPr id="31" name="图片 31">
            <a:extLst>
              <a:ext uri="{FF2B5EF4-FFF2-40B4-BE49-F238E27FC236}">
                <a16:creationId xmlns:a16="http://schemas.microsoft.com/office/drawing/2014/main" id="{CAEA8D43-5CC4-441C-B1E3-57E16906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7204" y="3676040"/>
            <a:ext cx="5076825" cy="2124075"/>
          </a:xfrm>
          <a:prstGeom prst="rect">
            <a:avLst/>
          </a:prstGeom>
        </p:spPr>
      </p:pic>
      <p:pic>
        <p:nvPicPr>
          <p:cNvPr id="34" name="图片 18">
            <a:extLst>
              <a:ext uri="{FF2B5EF4-FFF2-40B4-BE49-F238E27FC236}">
                <a16:creationId xmlns:a16="http://schemas.microsoft.com/office/drawing/2014/main" id="{1A10F9F9-46EC-45AB-B19E-698150B9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4" y="823538"/>
            <a:ext cx="79420" cy="12995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DDAEC2C-D7A3-4EF5-8204-69CFD039ED74}"/>
              </a:ext>
            </a:extLst>
          </p:cNvPr>
          <p:cNvSpPr txBox="1"/>
          <p:nvPr/>
        </p:nvSpPr>
        <p:spPr>
          <a:xfrm>
            <a:off x="2809630" y="3747473"/>
            <a:ext cx="857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 i="1">
                <a:ea typeface="宋体"/>
                <a:cs typeface="Calibri"/>
              </a:rPr>
              <a:t>Proof:</a:t>
            </a:r>
          </a:p>
        </p:txBody>
      </p:sp>
    </p:spTree>
    <p:extLst>
      <p:ext uri="{BB962C8B-B14F-4D97-AF65-F5344CB8AC3E}">
        <p14:creationId xmlns:p14="http://schemas.microsoft.com/office/powerpoint/2010/main" val="311516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6DEB5-8B0D-4C74-B839-F4FF59F9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1044359"/>
          </a:xfrm>
        </p:spPr>
        <p:txBody>
          <a:bodyPr>
            <a:normAutofit/>
          </a:bodyPr>
          <a:lstStyle/>
          <a:p>
            <a:r>
              <a:rPr lang="zh-CN" altLang="en-US" sz="3600" b="1">
                <a:ea typeface="宋体"/>
                <a:cs typeface="Calibri Light"/>
              </a:rPr>
              <a:t>1. Theoretical Background</a:t>
            </a:r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r>
              <a:rPr lang="zh-CN" altLang="en-US" sz="2000" b="1">
                <a:ea typeface="宋体"/>
                <a:cs typeface="Calibri Light"/>
              </a:rPr>
              <a:t>Malliavin calculus</a:t>
            </a:r>
            <a:r>
              <a:rPr lang="zh-CN" altLang="en-US" sz="2000">
                <a:ea typeface="宋体"/>
                <a:cs typeface="Calibri Light"/>
              </a:rPr>
              <a:t> : </a:t>
            </a:r>
            <a:r>
              <a:rPr lang="en-US" altLang="zh-CN" sz="2000" err="1">
                <a:ea typeface="宋体"/>
                <a:cs typeface="Calibri Light"/>
              </a:rPr>
              <a:t>Skorohod</a:t>
            </a:r>
            <a:r>
              <a:rPr lang="en-US" altLang="zh-CN" sz="2000">
                <a:ea typeface="宋体"/>
                <a:cs typeface="Calibri Light"/>
              </a:rPr>
              <a:t> integral</a:t>
            </a:r>
            <a:endParaRPr lang="zh-CN" altLang="en-US" sz="2000">
              <a:ea typeface="宋体"/>
              <a:cs typeface="Calibri Ligh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ADE981-5534-4B93-B0A0-D3163B77D33B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8">
            <a:extLst>
              <a:ext uri="{FF2B5EF4-FFF2-40B4-BE49-F238E27FC236}">
                <a16:creationId xmlns:a16="http://schemas.microsoft.com/office/drawing/2014/main" id="{9C7E7A22-5726-4A2A-8C15-E8DE5A9A4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27" y="1273418"/>
            <a:ext cx="2931991" cy="28624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4A2E594-7EEB-43F3-8824-72E7E97EF825}"/>
              </a:ext>
            </a:extLst>
          </p:cNvPr>
          <p:cNvSpPr txBox="1"/>
          <p:nvPr/>
        </p:nvSpPr>
        <p:spPr>
          <a:xfrm>
            <a:off x="1187939" y="1236781"/>
            <a:ext cx="2557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For </a:t>
            </a:r>
          </a:p>
        </p:txBody>
      </p:sp>
      <p:pic>
        <p:nvPicPr>
          <p:cNvPr id="30" name="图片 30">
            <a:extLst>
              <a:ext uri="{FF2B5EF4-FFF2-40B4-BE49-F238E27FC236}">
                <a16:creationId xmlns:a16="http://schemas.microsoft.com/office/drawing/2014/main" id="{8C4E232E-EEB9-4D39-A498-8C328B0E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35" y="1321288"/>
            <a:ext cx="952500" cy="190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6C62DF-B0D3-4F32-AA5C-A71862A2F9A8}"/>
              </a:ext>
            </a:extLst>
          </p:cNvPr>
          <p:cNvSpPr txBox="1"/>
          <p:nvPr/>
        </p:nvSpPr>
        <p:spPr>
          <a:xfrm>
            <a:off x="1179860" y="1798677"/>
            <a:ext cx="12795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ea typeface="宋体"/>
                <a:cs typeface="Calibri"/>
              </a:rPr>
              <a:t>Examples :  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438979A9-0967-431D-8C03-13A540B40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862" y="2783005"/>
            <a:ext cx="3612661" cy="1760914"/>
          </a:xfrm>
          <a:prstGeom prst="rect">
            <a:avLst/>
          </a:prstGeom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54A9A9EB-D505-4DAF-B7F1-EAC24440D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373" y="1793875"/>
            <a:ext cx="2705100" cy="476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F1BCE6-B1B8-4D39-AE8A-A786CFE21565}"/>
              </a:ext>
            </a:extLst>
          </p:cNvPr>
          <p:cNvSpPr txBox="1"/>
          <p:nvPr/>
        </p:nvSpPr>
        <p:spPr>
          <a:xfrm>
            <a:off x="1441938" y="4958862"/>
            <a:ext cx="96695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ea typeface="宋体"/>
                <a:cs typeface="Calibri"/>
              </a:rPr>
              <a:t>Skorohod integral can be seen as the extension of Ito's integral, for an adapted process, Skorohod integral equals Ito's integral</a:t>
            </a:r>
          </a:p>
        </p:txBody>
      </p:sp>
      <p:pic>
        <p:nvPicPr>
          <p:cNvPr id="7" name="图片 18">
            <a:extLst>
              <a:ext uri="{FF2B5EF4-FFF2-40B4-BE49-F238E27FC236}">
                <a16:creationId xmlns:a16="http://schemas.microsoft.com/office/drawing/2014/main" id="{7A17640E-EE35-41D7-90B6-8DF99BBCD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884" y="788041"/>
            <a:ext cx="79420" cy="1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34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6DEB5-8B0D-4C74-B839-F4FF59F9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1044359"/>
          </a:xfrm>
        </p:spPr>
        <p:txBody>
          <a:bodyPr>
            <a:normAutofit/>
          </a:bodyPr>
          <a:lstStyle/>
          <a:p>
            <a:r>
              <a:rPr lang="zh-CN" altLang="en-US" sz="3600" b="1">
                <a:ea typeface="宋体"/>
                <a:cs typeface="Calibri Light"/>
              </a:rPr>
              <a:t>1. Theoretical Background</a:t>
            </a:r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r>
              <a:rPr lang="zh-CN" altLang="en-US" sz="2000" b="1">
                <a:ea typeface="宋体"/>
                <a:cs typeface="Calibri Light"/>
              </a:rPr>
              <a:t>Malliavin calculus</a:t>
            </a:r>
            <a:r>
              <a:rPr lang="zh-CN" altLang="en-US" sz="2000">
                <a:ea typeface="宋体"/>
                <a:cs typeface="Calibri Light"/>
              </a:rPr>
              <a:t> : </a:t>
            </a:r>
            <a:r>
              <a:rPr lang="en-US" altLang="zh-CN" sz="2000">
                <a:ea typeface="+mj-lt"/>
                <a:cs typeface="+mj-lt"/>
              </a:rPr>
              <a:t>Integration</a:t>
            </a:r>
            <a:r>
              <a:rPr lang="zh-CN" altLang="en-US" sz="2000">
                <a:ea typeface="+mj-lt"/>
                <a:cs typeface="+mj-lt"/>
              </a:rPr>
              <a:t> </a:t>
            </a:r>
            <a:r>
              <a:rPr lang="en-US" altLang="zh-CN" sz="2000">
                <a:ea typeface="+mj-lt"/>
                <a:cs typeface="+mj-lt"/>
              </a:rPr>
              <a:t>by</a:t>
            </a:r>
            <a:r>
              <a:rPr lang="zh-CN" altLang="en-US" sz="2000">
                <a:ea typeface="+mj-lt"/>
                <a:cs typeface="+mj-lt"/>
              </a:rPr>
              <a:t> </a:t>
            </a:r>
            <a:r>
              <a:rPr lang="en-US" altLang="zh-CN" sz="2000">
                <a:ea typeface="+mj-lt"/>
                <a:cs typeface="+mj-lt"/>
              </a:rPr>
              <a:t>parts</a:t>
            </a:r>
            <a:r>
              <a:rPr lang="zh-CN" altLang="en-US" sz="2000">
                <a:ea typeface="+mj-lt"/>
                <a:cs typeface="+mj-lt"/>
              </a:rPr>
              <a:t> </a:t>
            </a:r>
            <a:r>
              <a:rPr lang="en-US" altLang="zh-CN" sz="2000">
                <a:ea typeface="+mj-lt"/>
                <a:cs typeface="+mj-lt"/>
              </a:rPr>
              <a:t>formula</a:t>
            </a:r>
            <a:endParaRPr lang="zh-CN" altLang="en-US" sz="2000">
              <a:ea typeface="宋体"/>
              <a:cs typeface="Calibri Ligh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ADE981-5534-4B93-B0A0-D3163B77D33B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79A0BB96-C545-4207-B3CA-DAE5F104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07" y="1603253"/>
            <a:ext cx="4018817" cy="5741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38D754-DEA3-48DA-83DA-E3FC8F92F723}"/>
              </a:ext>
            </a:extLst>
          </p:cNvPr>
          <p:cNvSpPr txBox="1"/>
          <p:nvPr/>
        </p:nvSpPr>
        <p:spPr>
          <a:xfrm>
            <a:off x="1119553" y="1139092"/>
            <a:ext cx="3231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Given X, Y two random variables</a:t>
            </a:r>
          </a:p>
        </p:txBody>
      </p:sp>
      <p:pic>
        <p:nvPicPr>
          <p:cNvPr id="9" name="图片 9">
            <a:extLst>
              <a:ext uri="{FF2B5EF4-FFF2-40B4-BE49-F238E27FC236}">
                <a16:creationId xmlns:a16="http://schemas.microsoft.com/office/drawing/2014/main" id="{B04B6DA1-848C-4603-AE76-330CF951B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88" y="1221972"/>
            <a:ext cx="883024" cy="193747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C21C2DCD-3ACF-4CEC-8EE0-79B06871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453" y="1225964"/>
            <a:ext cx="542478" cy="1857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31C3DF0-01F6-401E-9478-2C9605B82EA8}"/>
              </a:ext>
            </a:extLst>
          </p:cNvPr>
          <p:cNvSpPr txBox="1"/>
          <p:nvPr/>
        </p:nvSpPr>
        <p:spPr>
          <a:xfrm>
            <a:off x="5965092" y="113909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, we have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C44E37-F780-4332-BC7A-7461F299E51D}"/>
              </a:ext>
            </a:extLst>
          </p:cNvPr>
          <p:cNvSpPr txBox="1"/>
          <p:nvPr/>
        </p:nvSpPr>
        <p:spPr>
          <a:xfrm>
            <a:off x="1754553" y="2252781"/>
            <a:ext cx="857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 i="1">
                <a:ea typeface="宋体"/>
                <a:cs typeface="Calibri"/>
              </a:rPr>
              <a:t>Proof:</a:t>
            </a:r>
          </a:p>
        </p:txBody>
      </p:sp>
      <p:pic>
        <p:nvPicPr>
          <p:cNvPr id="13" name="图片 13">
            <a:extLst>
              <a:ext uri="{FF2B5EF4-FFF2-40B4-BE49-F238E27FC236}">
                <a16:creationId xmlns:a16="http://schemas.microsoft.com/office/drawing/2014/main" id="{35BCBEEF-A8E5-4A8C-B2D9-DE9A2224F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652" y="2613635"/>
            <a:ext cx="3752850" cy="85895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3048F29-2056-43E7-A791-05443A2AC018}"/>
              </a:ext>
            </a:extLst>
          </p:cNvPr>
          <p:cNvSpPr txBox="1"/>
          <p:nvPr/>
        </p:nvSpPr>
        <p:spPr>
          <a:xfrm>
            <a:off x="2799861" y="22527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By chain rule :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153A5D7-D57D-4E36-B44D-4000215D55E1}"/>
              </a:ext>
            </a:extLst>
          </p:cNvPr>
          <p:cNvSpPr txBox="1"/>
          <p:nvPr/>
        </p:nvSpPr>
        <p:spPr>
          <a:xfrm>
            <a:off x="2799861" y="3425091"/>
            <a:ext cx="8284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then :</a:t>
            </a:r>
          </a:p>
        </p:txBody>
      </p:sp>
      <p:pic>
        <p:nvPicPr>
          <p:cNvPr id="14" name="图片 14">
            <a:extLst>
              <a:ext uri="{FF2B5EF4-FFF2-40B4-BE49-F238E27FC236}">
                <a16:creationId xmlns:a16="http://schemas.microsoft.com/office/drawing/2014/main" id="{D2817472-A56B-4F65-8047-5A8F7803D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896" y="3786433"/>
            <a:ext cx="4533900" cy="15906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6229EE9-0BE8-4C8A-B1F6-721E342C94EE}"/>
              </a:ext>
            </a:extLst>
          </p:cNvPr>
          <p:cNvSpPr txBox="1"/>
          <p:nvPr/>
        </p:nvSpPr>
        <p:spPr>
          <a:xfrm>
            <a:off x="4163383" y="4968631"/>
            <a:ext cx="142852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200">
                <a:ea typeface="宋体"/>
                <a:cs typeface="Calibri"/>
              </a:rPr>
              <a:t>By characteristic</a:t>
            </a:r>
            <a:endParaRPr lang="zh-CN" altLang="en-US" sz="1400">
              <a:ea typeface="宋体"/>
              <a:cs typeface="Calibr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B5E60D-BCB8-4D92-8F61-0895120FE01D}"/>
              </a:ext>
            </a:extLst>
          </p:cNvPr>
          <p:cNvSpPr txBox="1"/>
          <p:nvPr/>
        </p:nvSpPr>
        <p:spPr>
          <a:xfrm>
            <a:off x="1549400" y="5554785"/>
            <a:ext cx="9669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ea typeface="宋体"/>
                <a:cs typeface="Calibri"/>
              </a:rPr>
              <a:t>For continuous functions with jump discontinuities and linear growth, this formula still holds</a:t>
            </a:r>
          </a:p>
        </p:txBody>
      </p:sp>
      <p:pic>
        <p:nvPicPr>
          <p:cNvPr id="3" name="图片 9">
            <a:extLst>
              <a:ext uri="{FF2B5EF4-FFF2-40B4-BE49-F238E27FC236}">
                <a16:creationId xmlns:a16="http://schemas.microsoft.com/office/drawing/2014/main" id="{DB0DC3AB-6530-4987-A3D6-C06F9F0BE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506" y="4967329"/>
            <a:ext cx="3000524" cy="2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5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46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Malliavin calculus</a:t>
            </a:r>
            <a:r>
              <a:rPr lang="zh-CN" altLang="en-US" sz="2400">
                <a:ea typeface="宋体"/>
                <a:cs typeface="Calibri Light"/>
              </a:rPr>
              <a:t> : European call option</a:t>
            </a:r>
            <a:endParaRPr lang="en-US" altLang="zh-CN" sz="2400">
              <a:ea typeface="宋体"/>
              <a:cs typeface="Calibri Light"/>
            </a:endParaRPr>
          </a:p>
        </p:txBody>
      </p:sp>
      <p:pic>
        <p:nvPicPr>
          <p:cNvPr id="13" name="图片 13" descr="文本, 信件&#10;&#10;已自动生成说明">
            <a:extLst>
              <a:ext uri="{FF2B5EF4-FFF2-40B4-BE49-F238E27FC236}">
                <a16:creationId xmlns:a16="http://schemas.microsoft.com/office/drawing/2014/main" id="{10AB8229-4AE1-4C91-9F85-D0E34E67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47" y="955460"/>
            <a:ext cx="7012353" cy="5367156"/>
          </a:xfrm>
          <a:prstGeom prst="rect">
            <a:avLst/>
          </a:prstGeom>
        </p:spPr>
      </p:pic>
      <p:pic>
        <p:nvPicPr>
          <p:cNvPr id="2" name="图片 6">
            <a:extLst>
              <a:ext uri="{FF2B5EF4-FFF2-40B4-BE49-F238E27FC236}">
                <a16:creationId xmlns:a16="http://schemas.microsoft.com/office/drawing/2014/main" id="{F2F7E8D2-06DD-4399-B577-273C58FF0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284" y="4719072"/>
            <a:ext cx="1263414" cy="19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AC37472-528A-4784-8B06-642AF3EDF333}"/>
              </a:ext>
            </a:extLst>
          </p:cNvPr>
          <p:cNvSpPr/>
          <p:nvPr/>
        </p:nvSpPr>
        <p:spPr>
          <a:xfrm>
            <a:off x="1053366" y="1717674"/>
            <a:ext cx="10228384" cy="166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834F75-14B1-49D0-89B9-8EDFD2934292}"/>
              </a:ext>
            </a:extLst>
          </p:cNvPr>
          <p:cNvSpPr txBox="1">
            <a:spLocks/>
          </p:cNvSpPr>
          <p:nvPr/>
        </p:nvSpPr>
        <p:spPr>
          <a:xfrm>
            <a:off x="1451" y="3573"/>
            <a:ext cx="10058400" cy="168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>
                <a:ea typeface="宋体"/>
                <a:cs typeface="Calibri Light"/>
              </a:rPr>
            </a:br>
            <a:r>
              <a:rPr lang="zh-CN" altLang="en-US" sz="2400">
                <a:ea typeface="宋体"/>
                <a:cs typeface="Calibri Light"/>
              </a:rPr>
              <a:t>       </a:t>
            </a:r>
            <a:endParaRPr lang="en-US" altLang="zh-CN" sz="2400">
              <a:ea typeface="宋体"/>
              <a:cs typeface="Calibri Ligh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4BA4BC8-221C-465A-9784-30FEEF0B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" y="3573"/>
            <a:ext cx="10058400" cy="946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 sz="3600" b="1">
                <a:ea typeface="宋体"/>
                <a:cs typeface="Calibri Light"/>
              </a:rPr>
              <a:t>2. </a:t>
            </a:r>
            <a:r>
              <a:rPr lang="zh-CN" sz="3600" b="1">
                <a:latin typeface="Calibri"/>
                <a:ea typeface="宋体"/>
                <a:cs typeface="Calibri"/>
              </a:rPr>
              <a:t>Implementation of different methods</a:t>
            </a:r>
            <a:endParaRPr lang="en-US" altLang="zh-CN" sz="3600">
              <a:ea typeface="+mj-lt"/>
              <a:cs typeface="+mj-lt"/>
            </a:endParaRPr>
          </a:p>
          <a:p>
            <a:r>
              <a:rPr lang="zh-CN" altLang="en-US" sz="2400" b="1">
                <a:ea typeface="宋体"/>
                <a:cs typeface="Calibri Light"/>
              </a:rPr>
              <a:t>       Malliavin calculus</a:t>
            </a:r>
            <a:r>
              <a:rPr lang="zh-CN" altLang="en-US" sz="2400">
                <a:ea typeface="宋体"/>
                <a:cs typeface="Calibri Light"/>
              </a:rPr>
              <a:t> : European call option</a:t>
            </a:r>
            <a:endParaRPr lang="en-US" altLang="zh-CN" sz="2400">
              <a:ea typeface="宋体"/>
              <a:cs typeface="Calibri Light"/>
            </a:endParaRPr>
          </a:p>
        </p:txBody>
      </p:sp>
      <p:pic>
        <p:nvPicPr>
          <p:cNvPr id="2" name="图片 2" descr="文本, 信件&#10;&#10;已自动生成说明">
            <a:extLst>
              <a:ext uri="{FF2B5EF4-FFF2-40B4-BE49-F238E27FC236}">
                <a16:creationId xmlns:a16="http://schemas.microsoft.com/office/drawing/2014/main" id="{D1358843-65F9-4CBA-9E70-68F2813F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4" y="1715757"/>
            <a:ext cx="6523892" cy="4217795"/>
          </a:xfrm>
          <a:prstGeom prst="rect">
            <a:avLst/>
          </a:prstGeom>
        </p:spPr>
      </p:pic>
      <p:pic>
        <p:nvPicPr>
          <p:cNvPr id="3" name="图片 3" descr="文本, 信件&#10;&#10;已自动生成说明">
            <a:extLst>
              <a:ext uri="{FF2B5EF4-FFF2-40B4-BE49-F238E27FC236}">
                <a16:creationId xmlns:a16="http://schemas.microsoft.com/office/drawing/2014/main" id="{7581A4D0-0C1C-4875-8682-C07E66AE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16" y="951215"/>
            <a:ext cx="5879123" cy="959956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A2914A36-7A20-405A-97FE-66BA81620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408" y="4248173"/>
            <a:ext cx="1263414" cy="198269"/>
          </a:xfrm>
          <a:prstGeom prst="rect">
            <a:avLst/>
          </a:prstGeom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63B54665-E390-490D-8FDD-E1599BBF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821" y="4882329"/>
            <a:ext cx="3505511" cy="190189"/>
          </a:xfrm>
          <a:prstGeom prst="rect">
            <a:avLst/>
          </a:prstGeom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18DEAF1C-35A1-49CC-8D7C-60980BA4F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113" y="5463913"/>
            <a:ext cx="3000524" cy="2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427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E1A085-C3AC-41BD-8A39-B38EF172A602}">
  <we:reference id="WA200002290" version="1.0.0.3" store="zh-CN" storeType="omex"/>
  <we:alternateReferences/>
  <we:properties>
    <we:property name="sidebarState" value="&quot;[true,true,false,true]&quot;"/>
    <we:property name="nextMathId" value="&quot;24&quot;"/>
    <we:property name="mathList" value="[{&quot;id&quot;:&quot;19&quot;,&quot;code&quot;:&quot;$S_{t_{i}}=S_{t_{i-1}}+rS_{t_{i-1}}h+\\sigma S_{t_{i-1}}dW_{t}+\\sigma^{2}S_{t_{i-1}}\\frac{dW_{t}^{2}-h}{2}$&quot;,&quot;font&quot;:{&quot;size&quot;:12,&quot;family&quot;:&quot;Arial&quot;,&quot;color&quot;:&quot;black&quot;},&quot;type&quot;:&quot;$&quot;},{&quot;id&quot;:&quot;20&quot;,&quot;code&quot;:&quot;\\begin{align*}\n{S_{t_{i}}}&amp;={S_{t_{i-1}}+b\\left(S_{t_{i-1}}\\right)dt+\\sigma\\left(S_{t_{i-1}}\\right)dW_{t}+\\frac{1}{2}\\left(\\sigma \\sigma^{\\prime }\\right)\\left(S_{t_{i-1}}\\right)\\left(dW_{t}^{2}-dt\\right)}\\\\\n{}&amp;={S_{t_{i-1}}+rS_{t_{i-1}}dt+\\sigma S_{t_{i-1}}dW_{t}+\\sigma^{2}S_{t_{i-1}}\\frac{dW_{t}^{2}-dt}{2}}\t\n\\end{align*}&quot;,&quot;font&quot;:{&quot;size&quot;:12,&quot;family&quot;:&quot;Arial&quot;,&quot;color&quot;:&quot;black&quot;},&quot;type&quot;:&quot;align*&quot;},{&quot;id&quot;:&quot;21&quot;,&quot;code&quot;:&quot;$D_{t}\\left(S_{T}\\right)=\\sigma S_{T}$&quot;,&quot;font&quot;:{&quot;size&quot;:12,&quot;family&quot;:&quot;Arial&quot;,&quot;color&quot;:&quot;black&quot;},&quot;type&quot;:&quot;$&quot;},{&quot;id&quot;:&quot;22&quot;,&quot;code&quot;:&quot;$D_{t}\\left(\\phi\\left(S_{T}\\right)\\right)=\\phi^{\\prime }\\left(S_{T}\\right)D_{t}\\left(S_{T}\\right)=\\phi^{\\prime }\\left(S_{T}\\right)\\sigma S_{T}$&quot;,&quot;font&quot;:{&quot;size&quot;:12,&quot;family&quot;:&quot;Arial&quot;,&quot;color&quot;:&quot;black&quot;},&quot;type&quot;:&quot;$&quot;},{&quot;id&quot;:&quot;23&quot;,&quot;code&quot;:&quot;$\\mathbf{E}\\left[F\\delta\\left(u\\right)\\right]=\\mathbf{E}\\left[&lt;DF,u&gt;_{L^{2}\\left(\\left[0,T\\right]\\right)}\\right]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28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Retrospect</vt:lpstr>
      <vt:lpstr>Malliavin calculus and its application in ﬁnancial mathematics</vt:lpstr>
      <vt:lpstr>Contents</vt:lpstr>
      <vt:lpstr>1. Theoretical Background        Diffusion model and definition of Greeks</vt:lpstr>
      <vt:lpstr>1. Theoretical Background        Malliavin calculus : Malliavin derivative</vt:lpstr>
      <vt:lpstr>1. Theoretical Background        Malliavin calculus : Skorohod integral</vt:lpstr>
      <vt:lpstr>1. Theoretical Background        Malliavin calculus : Skorohod integral</vt:lpstr>
      <vt:lpstr>1. Theoretical Background        Malliavin calculus : Integration by parts formula</vt:lpstr>
      <vt:lpstr>2. Implementation of different methods        Malliavin calculus : European call option</vt:lpstr>
      <vt:lpstr>2. Implementation of different methods        Malliavin calculus : European call option</vt:lpstr>
      <vt:lpstr>2. Implementation of different methods        Malliavin calculus : European call option</vt:lpstr>
      <vt:lpstr>2. Implementation of different methods        Malliavin calculus : European call option</vt:lpstr>
      <vt:lpstr>2. Implementation of different methods        Malliavin calculus : Arithmetic Asian call option</vt:lpstr>
      <vt:lpstr>2. Implementation of different methods        Localized Malliavin calculus : General idea</vt:lpstr>
      <vt:lpstr>2. Implementation of different methods        Localized Malliavin calculus : European call option</vt:lpstr>
      <vt:lpstr>2. Implementation of different methods        Localized Malliavin calculus : European call option</vt:lpstr>
      <vt:lpstr>2. Implementation of different methods        Localized Malliavin calculus : European call option</vt:lpstr>
      <vt:lpstr>2. Implementation of different methods        Localized Malliavin calculus : European call option</vt:lpstr>
      <vt:lpstr>2. Implementation of different methods        Localized Malliavin calculus : European call option</vt:lpstr>
      <vt:lpstr>2. Implementation of different methods        Finite Difference by Monte Carlo</vt:lpstr>
      <vt:lpstr>2. Implementation of different methods        Finite Difference by PDE</vt:lpstr>
      <vt:lpstr>2. Implementation of different methods        Finite Difference by PDE</vt:lpstr>
      <vt:lpstr>2. Implementation of different methods        Finite Difference by PDE</vt:lpstr>
      <vt:lpstr>2. Implementation of different methods        Finite Difference by PDE</vt:lpstr>
      <vt:lpstr>2. Implementation of different methods        Finite Difference by PDE</vt:lpstr>
      <vt:lpstr>3. Simulation result          European call option: delta, vega</vt:lpstr>
      <vt:lpstr>3. Simulation result          European call option : gamma</vt:lpstr>
      <vt:lpstr>3. Simulation result          Arithmetic Asian call option : delta, gamma</vt:lpstr>
      <vt:lpstr>4.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revision>4</cp:revision>
  <dcterms:created xsi:type="dcterms:W3CDTF">2022-02-10T20:52:45Z</dcterms:created>
  <dcterms:modified xsi:type="dcterms:W3CDTF">2022-02-11T12:09:25Z</dcterms:modified>
</cp:coreProperties>
</file>